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64" r:id="rId2"/>
    <p:sldId id="257" r:id="rId3"/>
    <p:sldId id="258" r:id="rId4"/>
    <p:sldId id="259" r:id="rId5"/>
    <p:sldId id="260" r:id="rId6"/>
    <p:sldId id="261"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1" r:id="rId22"/>
    <p:sldId id="282" r:id="rId23"/>
    <p:sldId id="284" r:id="rId24"/>
    <p:sldId id="285" r:id="rId25"/>
    <p:sldId id="286" r:id="rId26"/>
    <p:sldId id="287" r:id="rId27"/>
    <p:sldId id="288" r:id="rId28"/>
    <p:sldId id="262" r:id="rId29"/>
    <p:sldId id="263" r:id="rId30"/>
  </p:sldIdLst>
  <p:sldSz cx="9144000" cy="6858000" type="screen4x3"/>
  <p:notesSz cx="6797675" cy="99266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34" d="100"/>
          <a:sy n="134" d="100"/>
        </p:scale>
        <p:origin x="-232" y="1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png"/><Relationship Id="rId3" Type="http://schemas.openxmlformats.org/officeDocument/2006/relationships/image" Target="../media/image5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2909119F-3C27-49F0-B03F-5CBB4E2993B7}" type="datetimeFigureOut">
              <a:rPr lang="cs-CZ" smtClean="0"/>
              <a:t>02/11/16</a:t>
            </a:fld>
            <a:endParaRPr lang="cs-CZ"/>
          </a:p>
        </p:txBody>
      </p:sp>
      <p:sp>
        <p:nvSpPr>
          <p:cNvPr id="4" name="Zástupný symbol pro zápatí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C034123B-F437-477A-A97F-80B892892251}" type="slidenum">
              <a:rPr lang="cs-CZ" smtClean="0"/>
              <a:t>‹#›</a:t>
            </a:fld>
            <a:endParaRPr lang="cs-CZ"/>
          </a:p>
        </p:txBody>
      </p:sp>
    </p:spTree>
    <p:extLst>
      <p:ext uri="{BB962C8B-B14F-4D97-AF65-F5344CB8AC3E}">
        <p14:creationId xmlns:p14="http://schemas.microsoft.com/office/powerpoint/2010/main" val="2086359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476AD11-165A-664A-9066-B123F979B261}" type="datetimeFigureOut">
              <a:rPr lang="en-US" smtClean="0"/>
              <a:t>02/11/16</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0FB39F04-A340-E549-B77A-1E8FFD29E08A}" type="slidenum">
              <a:rPr lang="en-US" smtClean="0"/>
              <a:t>‹#›</a:t>
            </a:fld>
            <a:endParaRPr lang="en-US"/>
          </a:p>
        </p:txBody>
      </p:sp>
    </p:spTree>
    <p:extLst>
      <p:ext uri="{BB962C8B-B14F-4D97-AF65-F5344CB8AC3E}">
        <p14:creationId xmlns:p14="http://schemas.microsoft.com/office/powerpoint/2010/main" val="16107582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marL="228600" indent="-228600">
              <a:buFont typeface="Arial"/>
              <a:buChar char="•"/>
              <a:defRPr/>
            </a:pPr>
            <a:r>
              <a:rPr lang="en-US" dirty="0" smtClean="0">
                <a:ea typeface="+mn-ea"/>
                <a:cs typeface="+mn-cs"/>
              </a:rPr>
              <a:t>These </a:t>
            </a:r>
            <a:r>
              <a:rPr lang="en-US" dirty="0" err="1" smtClean="0">
                <a:ea typeface="+mn-ea"/>
                <a:cs typeface="+mn-cs"/>
              </a:rPr>
              <a:t>fotos</a:t>
            </a:r>
            <a:r>
              <a:rPr lang="en-US" dirty="0" smtClean="0">
                <a:ea typeface="+mn-ea"/>
                <a:cs typeface="+mn-cs"/>
              </a:rPr>
              <a:t> are from our travel to the exclusion zone of Ukraine in 2013 with the group of Anders Moller and Prof Tim </a:t>
            </a:r>
            <a:r>
              <a:rPr lang="en-US" dirty="0" err="1" smtClean="0">
                <a:ea typeface="+mn-ea"/>
                <a:cs typeface="+mn-cs"/>
              </a:rPr>
              <a:t>Mousseau</a:t>
            </a:r>
            <a:r>
              <a:rPr lang="en-US" dirty="0" smtClean="0">
                <a:ea typeface="+mn-ea"/>
                <a:cs typeface="+mn-cs"/>
              </a:rPr>
              <a:t>. So, the area was covered by 53% forest before the disaster and now it’s covered by more than 70%...</a:t>
            </a:r>
          </a:p>
          <a:p>
            <a:pPr marL="228600" indent="-228600" eaLnBrk="1" fontAlgn="auto" hangingPunct="1">
              <a:spcBef>
                <a:spcPts val="0"/>
              </a:spcBef>
              <a:spcAft>
                <a:spcPts val="0"/>
              </a:spcAft>
              <a:buFont typeface="Arial"/>
              <a:buChar char="•"/>
              <a:defRPr/>
            </a:pPr>
            <a:r>
              <a:rPr lang="en-US" dirty="0" smtClean="0">
                <a:latin typeface="Cambria"/>
                <a:ea typeface="ＭＳ 明朝"/>
                <a:cs typeface="Times New Roman"/>
              </a:rPr>
              <a:t>The increased contamination lead the official authorities to evacuate these areas. </a:t>
            </a:r>
            <a:r>
              <a:rPr lang="en-US" dirty="0" smtClean="0">
                <a:ea typeface="+mn-ea"/>
                <a:cs typeface="+mn-cs"/>
              </a:rPr>
              <a:t>75% is forest and the rest is agricultural land.</a:t>
            </a:r>
          </a:p>
          <a:p>
            <a:pPr marL="228600" indent="-228600" eaLnBrk="1" fontAlgn="auto" hangingPunct="1">
              <a:spcBef>
                <a:spcPts val="0"/>
              </a:spcBef>
              <a:spcAft>
                <a:spcPts val="0"/>
              </a:spcAft>
              <a:buFont typeface="Arial"/>
              <a:buChar char="•"/>
              <a:defRPr/>
            </a:pPr>
            <a:r>
              <a:rPr lang="en-US" dirty="0" smtClean="0">
                <a:latin typeface="Cambria"/>
                <a:ea typeface="ＭＳ 明朝"/>
                <a:cs typeface="Times New Roman"/>
              </a:rPr>
              <a:t>Following up, the limited forest management and activity within the CEZ due to the restricted access resulted in accumulation of firewood and dead plants. </a:t>
            </a:r>
          </a:p>
          <a:p>
            <a:pPr marL="228600" indent="-228600" eaLnBrk="1" fontAlgn="auto" hangingPunct="1">
              <a:spcBef>
                <a:spcPts val="0"/>
              </a:spcBef>
              <a:spcAft>
                <a:spcPts val="0"/>
              </a:spcAft>
              <a:buFont typeface="Arial"/>
              <a:buChar char="•"/>
              <a:defRPr/>
            </a:pPr>
            <a:r>
              <a:rPr lang="en-US" dirty="0" smtClean="0">
                <a:latin typeface="Cambria"/>
                <a:ea typeface="ＭＳ 明朝"/>
                <a:cs typeface="Times New Roman"/>
              </a:rPr>
              <a:t>So, there is relatively dense spacing of trees within the forest and also the forest floor is largely litter. You can see in this picture that this is supposed to be a road. And we had to stop and cut falling trees to release the roads.</a:t>
            </a:r>
          </a:p>
          <a:p>
            <a:pPr marL="228600" indent="-228600" eaLnBrk="1" fontAlgn="auto" hangingPunct="1">
              <a:spcBef>
                <a:spcPts val="0"/>
              </a:spcBef>
              <a:spcAft>
                <a:spcPts val="0"/>
              </a:spcAft>
              <a:buFont typeface="Arial"/>
              <a:buChar char="•"/>
              <a:defRPr/>
            </a:pPr>
            <a:r>
              <a:rPr lang="en-US" dirty="0" smtClean="0">
                <a:latin typeface="Cambria"/>
                <a:ea typeface="ＭＳ 明朝"/>
                <a:cs typeface="Times New Roman"/>
              </a:rPr>
              <a:t>This fuel structure causes fires to remain close to the ground with relatively short flame lengths and without the means of transitioning to large crown fires except under extreme weather conditions. </a:t>
            </a:r>
          </a:p>
          <a:p>
            <a:pPr marL="228600" indent="-228600" eaLnBrk="1" fontAlgn="auto" hangingPunct="1">
              <a:spcBef>
                <a:spcPts val="0"/>
              </a:spcBef>
              <a:spcAft>
                <a:spcPts val="0"/>
              </a:spcAft>
              <a:buFont typeface="Arial"/>
              <a:buChar char="•"/>
              <a:defRPr/>
            </a:pPr>
            <a:r>
              <a:rPr lang="en-US" dirty="0" smtClean="0">
                <a:latin typeface="Cambria"/>
                <a:ea typeface="ＭＳ 明朝"/>
                <a:cs typeface="Times New Roman"/>
              </a:rPr>
              <a:t>However, as mature trees die and more sunlight reaches the forest floor, small young trees and some shade-tolerant trees will grow in these spaces. </a:t>
            </a:r>
          </a:p>
          <a:p>
            <a:pPr marL="228600" indent="-228600" eaLnBrk="1" fontAlgn="auto" hangingPunct="1">
              <a:spcBef>
                <a:spcPts val="0"/>
              </a:spcBef>
              <a:spcAft>
                <a:spcPts val="0"/>
              </a:spcAft>
              <a:buFont typeface="Arial"/>
              <a:buChar char="•"/>
              <a:defRPr/>
            </a:pPr>
            <a:r>
              <a:rPr lang="en-US" dirty="0" smtClean="0">
                <a:latin typeface="Cambria"/>
                <a:ea typeface="ＭＳ 明朝"/>
                <a:cs typeface="Times New Roman"/>
              </a:rPr>
              <a:t>This forest succession process may result in more ladder fuels on the forest floor, increasing the risks of large crown fires.</a:t>
            </a:r>
            <a:r>
              <a:rPr lang="en-US" dirty="0" smtClean="0"/>
              <a:t> </a:t>
            </a: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eaLnBrk="1" hangingPunct="1"/>
            <a:fld id="{B3DA0682-E2E4-4946-91F9-CC384CE07B4C}" type="slidenum">
              <a:rPr lang="en-US" sz="1200">
                <a:cs typeface="Geneva" charset="0"/>
              </a:rPr>
              <a:pPr eaLnBrk="1" hangingPunct="1"/>
              <a:t>18</a:t>
            </a:fld>
            <a:endParaRPr lang="en-US" sz="1200">
              <a:cs typeface="Geneva"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Yoschenko et al used 3 natural experimental sites 3 km far from Chern reactor site consisted of 2 grassland sites and 1 forest site. He first measured the dose rates within the sites to evaluate the inhomogeneity of the site in terms of radioactive deposition. He collected samples of soil, natural litter and vegetation from the sites and measured the radionuclide concentrations from several areas of the squares (corners and center) and also the respective concentrations 1 m above ground in order to obtain the radioactive background using IPA samplers. Dry weather facilitated the</a:t>
            </a:r>
          </a:p>
          <a:p>
            <a:r>
              <a:rPr lang="en-US">
                <a:latin typeface="Calibri" charset="0"/>
              </a:rPr>
              <a:t>intensive fires, and as the wind direction remained stable during the experiments, the well-visible smoke plumes covered the air sampling area and the vertical dimension of the plumes reached up to 10 m. The grassland fires caused the total combustion of the grass In the first experiment (plot #1), the fire front passed 60 m distance in 15 min, while the total period of burning was 30 min. In the second experiment (plot #2), the fire front velocity was higher e the 90 m distance was passed in 13 min, and the total period of burning was again 30 min. The smoke plume arose 30-40 m above the burning area and was then transported over the sampling area. From all the experimental procedure and the measurements of the budget they concluded that the redistribution of cesium after fires is almost 4%</a:t>
            </a:r>
          </a:p>
          <a:p>
            <a:endParaRPr lang="en-US">
              <a:latin typeface="Calibri" charset="0"/>
            </a:endParaRPr>
          </a:p>
          <a:p>
            <a:pPr eaLnBrk="1" hangingPunct="1">
              <a:spcBef>
                <a:spcPct val="0"/>
              </a:spcBef>
            </a:pPr>
            <a:r>
              <a:rPr lang="en-US">
                <a:latin typeface="Calibri" charset="0"/>
              </a:rPr>
              <a:t>Amiro et al carried out experimental burning of straw (3 times), pine and aspen in an outdoor field of 17 m long and 3 m wide inside a stainless steel pan. They recorded several physicochemical characteristics of fires such as temperature of the fire, moisture of the fuel but did not spiked the fuel. The smoke directly above the tire was sampled to give an indication of relative gaseous and particle emissions using and installation consisted by a tube to collect the plume and filtering instruments to collect the particles. They measured initial concentrations in the fuel, post burnt concentrations in the ash, mass of cesium in the ash, recovery in the ash, cesium in air. They also performed laboratory experiments of burning by collecting straw, wood fuels, edible seaweeds from the market etc… The maximum fire temperature recorded was 600-800 degrees for brief periods up to 2 mins. The wood burns lasted up to 20 min more that straw fires. They also employed gas detectors but cesium was not determined in gaseous form.</a:t>
            </a:r>
          </a:p>
          <a:p>
            <a:pPr eaLnBrk="1" hangingPunct="1">
              <a:spcBef>
                <a:spcPct val="0"/>
              </a:spcBef>
            </a:pPr>
            <a:endParaRPr lang="en-US">
              <a:latin typeface="Calibri" charset="0"/>
            </a:endParaRPr>
          </a:p>
          <a:p>
            <a:pPr eaLnBrk="1" hangingPunct="1">
              <a:spcBef>
                <a:spcPct val="0"/>
              </a:spcBef>
            </a:pPr>
            <a:r>
              <a:rPr lang="en-US">
                <a:latin typeface="Calibri" charset="0"/>
              </a:rPr>
              <a:t>Horill et al., 1995 performed experiments for heather burning. Heather has been shown to accumulate greater levels of radiocaesium (Bunzl &amp; Kracke, 1984) than many other upland plants. The fate of radiocaesium in these systems is of interest as heather is the main foodstuff for grouse and, at some times of the year, is grazed by sheep and red deer. There is thus a direct pathway back to man. Heather burning can never be a precise operation. The result will depend on a number of variables including: the density and age of the heather cover; moisture content; time of year - autumn or spring; wind speed and whether the burn was with or against the wind. All these parameters will determine the completeness of the burn, temperatures attained and the condition of the final product, the ash. They collected heather from an area of Scotland which affected intensely by the Chernobyl accident presenting an activity concentration of  of 2000 Bq/kg. They used 2 burning regimes to better represent “cool” and “hot” burning. They dried the heather at 85 degrees for 2 weeks and then burnt them at lab conditions. The cool burning was achieved by reducing the air flux through the burning container whereas during the hot burning the air flux was adjusted to the appropriate levels. They analysed the remaining ash by leaching experiments using synthetic rainwater of variable pH. They finally measured the samples with g-spec. They also recorded the temperature of the fire during burning. In the cool burning they found variations between 550-690 degrees, while for the hot burning they found a range of 670-750. They found that 10-40 % of cesium will be lost after a heather fire strongly depending from the temperature. From the leatching experiments they found that an amount of 20 % of cesium could be mobilised by rainwater after a fire depending on the quantity and not on the time of leaching.</a:t>
            </a:r>
          </a:p>
          <a:p>
            <a:endParaRPr lang="en-US">
              <a:latin typeface="Calibri" charset="0"/>
            </a:endParaRPr>
          </a:p>
          <a:p>
            <a:pPr eaLnBrk="1" hangingPunct="1">
              <a:spcBef>
                <a:spcPct val="0"/>
              </a:spcBef>
            </a:pPr>
            <a:r>
              <a:rPr lang="en-US">
                <a:latin typeface="Calibri" charset="0"/>
              </a:rPr>
              <a:t>for simplicity reasons, we account an emission factor of cesium of 40% both from soil and biomass burning</a:t>
            </a: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eaLnBrk="1" hangingPunct="1"/>
            <a:fld id="{5C61C421-9163-7A4B-B5A5-7BBFBF720F1D}" type="slidenum">
              <a:rPr lang="en-US" sz="1200">
                <a:cs typeface="Geneva" charset="0"/>
              </a:rPr>
              <a:pPr eaLnBrk="1" hangingPunct="1"/>
              <a:t>20</a:t>
            </a:fld>
            <a:endParaRPr lang="en-US" sz="1200">
              <a:cs typeface="Geneva"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43999" cy="686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ctrTitle" hasCustomPrompt="1"/>
          </p:nvPr>
        </p:nvSpPr>
        <p:spPr>
          <a:xfrm>
            <a:off x="685800" y="2130425"/>
            <a:ext cx="7772400" cy="1470025"/>
          </a:xfrm>
        </p:spPr>
        <p:txBody>
          <a:bodyPr/>
          <a:lstStyle>
            <a:lvl1pPr>
              <a:defRPr baseline="0"/>
            </a:lvl1pPr>
          </a:lstStyle>
          <a:p>
            <a:r>
              <a:rPr lang="cs-CZ" dirty="0" smtClean="0"/>
              <a:t>Project </a:t>
            </a:r>
            <a:r>
              <a:rPr lang="cs-CZ" dirty="0" err="1" smtClean="0"/>
              <a:t>title</a:t>
            </a:r>
            <a:endParaRPr lang="cs-CZ" dirty="0"/>
          </a:p>
        </p:txBody>
      </p:sp>
      <p:sp>
        <p:nvSpPr>
          <p:cNvPr id="3" name="Podnadpis 2"/>
          <p:cNvSpPr>
            <a:spLocks noGrp="1"/>
          </p:cNvSpPr>
          <p:nvPr>
            <p:ph type="subTitle" idx="1" hasCustomPrompt="1"/>
          </p:nvPr>
        </p:nvSpPr>
        <p:spPr>
          <a:xfrm>
            <a:off x="1371600" y="3886200"/>
            <a:ext cx="6400800" cy="1752600"/>
          </a:xfrm>
        </p:spPr>
        <p:txBody>
          <a:bodyPr/>
          <a:lstStyle>
            <a:lvl1pPr marL="0" indent="0" algn="ctr">
              <a:buNone/>
              <a:defRPr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dirty="0" smtClean="0"/>
              <a:t>Czech-</a:t>
            </a:r>
            <a:r>
              <a:rPr lang="cs-CZ" dirty="0" err="1" smtClean="0"/>
              <a:t>Norwegian</a:t>
            </a:r>
            <a:r>
              <a:rPr lang="cs-CZ" dirty="0" smtClean="0"/>
              <a:t> </a:t>
            </a:r>
          </a:p>
          <a:p>
            <a:r>
              <a:rPr lang="cs-CZ" dirty="0" err="1" smtClean="0"/>
              <a:t>Research</a:t>
            </a:r>
            <a:r>
              <a:rPr lang="cs-CZ" dirty="0" smtClean="0"/>
              <a:t> </a:t>
            </a:r>
            <a:r>
              <a:rPr lang="cs-CZ" dirty="0" err="1" smtClean="0"/>
              <a:t>Programme</a:t>
            </a:r>
            <a:endParaRPr lang="cs-CZ" dirty="0"/>
          </a:p>
        </p:txBody>
      </p:sp>
      <p:sp>
        <p:nvSpPr>
          <p:cNvPr id="4" name="Zástupný symbol pro datum 3"/>
          <p:cNvSpPr>
            <a:spLocks noGrp="1"/>
          </p:cNvSpPr>
          <p:nvPr>
            <p:ph type="dt" sz="half" idx="10"/>
          </p:nvPr>
        </p:nvSpPr>
        <p:spPr/>
        <p:txBody>
          <a:bodyPr/>
          <a:lstStyle/>
          <a:p>
            <a:fld id="{1C81683B-FA48-4C03-9A50-B4AE59630A23}" type="datetimeFigureOut">
              <a:rPr lang="cs-CZ" smtClean="0"/>
              <a:t>02/11/16</a:t>
            </a:fld>
            <a:endParaRPr lang="cs-CZ"/>
          </a:p>
        </p:txBody>
      </p:sp>
      <p:sp>
        <p:nvSpPr>
          <p:cNvPr id="5" name="Zástupný symbol pro zápatí 4"/>
          <p:cNvSpPr>
            <a:spLocks noGrp="1"/>
          </p:cNvSpPr>
          <p:nvPr>
            <p:ph type="ftr" sz="quarter" idx="11"/>
          </p:nvPr>
        </p:nvSpPr>
        <p:spPr/>
        <p:txBody>
          <a:bodyPr/>
          <a:lstStyle/>
          <a:p>
            <a:r>
              <a:rPr lang="cs-CZ" dirty="0" err="1" smtClean="0"/>
              <a:t>Footer</a:t>
            </a:r>
            <a:endParaRPr lang="cs-CZ" dirty="0"/>
          </a:p>
        </p:txBody>
      </p:sp>
      <p:sp>
        <p:nvSpPr>
          <p:cNvPr id="6" name="Zástupný symbol pro číslo snímku 5"/>
          <p:cNvSpPr>
            <a:spLocks noGrp="1"/>
          </p:cNvSpPr>
          <p:nvPr>
            <p:ph type="sldNum" sz="quarter" idx="12"/>
          </p:nvPr>
        </p:nvSpPr>
        <p:spPr/>
        <p:txBody>
          <a:bodyPr/>
          <a:lstStyle>
            <a:lvl1pPr>
              <a:defRPr/>
            </a:lvl1pPr>
          </a:lstStyle>
          <a:p>
            <a:r>
              <a:rPr lang="cs-CZ" dirty="0" err="1" smtClean="0"/>
              <a:t>Name</a:t>
            </a:r>
            <a:endParaRPr lang="cs-CZ" dirty="0"/>
          </a:p>
        </p:txBody>
      </p:sp>
    </p:spTree>
    <p:extLst>
      <p:ext uri="{BB962C8B-B14F-4D97-AF65-F5344CB8AC3E}">
        <p14:creationId xmlns:p14="http://schemas.microsoft.com/office/powerpoint/2010/main" val="1378931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5554960" cy="1143000"/>
          </a:xfrm>
        </p:spPr>
        <p:txBody>
          <a:bodyPr>
            <a:normAutofit/>
          </a:bodyPr>
          <a:lstStyle>
            <a:lvl1pPr>
              <a:defRPr sz="4000"/>
            </a:lvl1pPr>
          </a:lstStyle>
          <a:p>
            <a:r>
              <a:rPr lang="cs-CZ" smtClean="0"/>
              <a:t>Kliknutím lze upravit styl.</a:t>
            </a:r>
            <a:endParaRPr lang="cs-CZ" dirty="0"/>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C81683B-FA48-4C03-9A50-B4AE59630A23}" type="datetimeFigureOut">
              <a:rPr lang="cs-CZ" smtClean="0"/>
              <a:t>02/11/16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8E9E37-1BE8-4009-9AF7-EEBF5F198239}" type="slidenum">
              <a:rPr lang="cs-CZ" smtClean="0"/>
              <a:t>‹#›</a:t>
            </a:fld>
            <a:endParaRPr lang="cs-CZ"/>
          </a:p>
        </p:txBody>
      </p:sp>
    </p:spTree>
    <p:extLst>
      <p:ext uri="{BB962C8B-B14F-4D97-AF65-F5344CB8AC3E}">
        <p14:creationId xmlns:p14="http://schemas.microsoft.com/office/powerpoint/2010/main" val="947039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1412776"/>
            <a:ext cx="2057400" cy="4713387"/>
          </a:xfrm>
        </p:spPr>
        <p:txBody>
          <a:bodyPr vert="eaVert"/>
          <a:lstStyle/>
          <a:p>
            <a:r>
              <a:rPr lang="cs-CZ" smtClean="0"/>
              <a:t>Kliknutím lze upravit styl.</a:t>
            </a:r>
            <a:endParaRPr lang="cs-CZ" dirty="0"/>
          </a:p>
        </p:txBody>
      </p:sp>
      <p:sp>
        <p:nvSpPr>
          <p:cNvPr id="3" name="Zástupný symbol pro svislý text 2"/>
          <p:cNvSpPr>
            <a:spLocks noGrp="1"/>
          </p:cNvSpPr>
          <p:nvPr>
            <p:ph type="body" orient="vert" idx="1"/>
          </p:nvPr>
        </p:nvSpPr>
        <p:spPr>
          <a:xfrm>
            <a:off x="457200" y="1412776"/>
            <a:ext cx="6019800" cy="4713387"/>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p>
            <a:fld id="{1C81683B-FA48-4C03-9A50-B4AE59630A23}" type="datetimeFigureOut">
              <a:rPr lang="cs-CZ" smtClean="0"/>
              <a:t>02/11/16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8E9E37-1BE8-4009-9AF7-EEBF5F198239}" type="slidenum">
              <a:rPr lang="cs-CZ" smtClean="0"/>
              <a:t>‹#›</a:t>
            </a:fld>
            <a:endParaRPr lang="cs-CZ"/>
          </a:p>
        </p:txBody>
      </p:sp>
    </p:spTree>
    <p:extLst>
      <p:ext uri="{BB962C8B-B14F-4D97-AF65-F5344CB8AC3E}">
        <p14:creationId xmlns:p14="http://schemas.microsoft.com/office/powerpoint/2010/main" val="934955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hasCustomPrompt="1"/>
          </p:nvPr>
        </p:nvSpPr>
        <p:spPr>
          <a:xfrm>
            <a:off x="467544" y="188640"/>
            <a:ext cx="5400600" cy="1080120"/>
          </a:xfrm>
        </p:spPr>
        <p:txBody>
          <a:bodyPr>
            <a:normAutofit/>
          </a:bodyPr>
          <a:lstStyle>
            <a:lvl1pPr algn="l">
              <a:defRPr sz="4000" baseline="0"/>
            </a:lvl1pPr>
          </a:lstStyle>
          <a:p>
            <a:r>
              <a:rPr lang="cs-CZ" dirty="0" err="1" smtClean="0"/>
              <a:t>Click</a:t>
            </a:r>
            <a:r>
              <a:rPr lang="cs-CZ" dirty="0" smtClean="0"/>
              <a:t> to </a:t>
            </a:r>
            <a:r>
              <a:rPr lang="cs-CZ" dirty="0" err="1" smtClean="0"/>
              <a:t>add</a:t>
            </a:r>
            <a:r>
              <a:rPr lang="cs-CZ" dirty="0" smtClean="0"/>
              <a:t> text</a:t>
            </a:r>
            <a:endParaRPr lang="cs-CZ" dirty="0"/>
          </a:p>
        </p:txBody>
      </p:sp>
      <p:sp>
        <p:nvSpPr>
          <p:cNvPr id="3" name="Zástupný symbol pro obsah 2"/>
          <p:cNvSpPr>
            <a:spLocks noGrp="1"/>
          </p:cNvSpPr>
          <p:nvPr>
            <p:ph idx="1"/>
          </p:nvPr>
        </p:nvSpPr>
        <p:spPr/>
        <p:txBody>
          <a:bodyPr/>
          <a:lstStyle>
            <a:lvl1pPr marL="0" indent="0">
              <a:buNone/>
              <a:defRPr/>
            </a:lvl1pPr>
            <a:lvl2pPr marL="971550" indent="-514350">
              <a:buFont typeface="+mj-lt"/>
              <a:buAutoNum type="arabicParenR"/>
              <a:defRPr/>
            </a:lvl2pPr>
            <a:lvl3pPr marL="1371600" indent="-457200">
              <a:buFont typeface="+mj-lt"/>
              <a:buAutoNum type="alphaLcParen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p>
            <a:fld id="{1C81683B-FA48-4C03-9A50-B4AE59630A23}" type="datetimeFigureOut">
              <a:rPr lang="cs-CZ" smtClean="0"/>
              <a:t>02/11/16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8E9E37-1BE8-4009-9AF7-EEBF5F198239}" type="slidenum">
              <a:rPr lang="cs-CZ" smtClean="0"/>
              <a:t>‹#›</a:t>
            </a:fld>
            <a:endParaRPr lang="cs-CZ"/>
          </a:p>
        </p:txBody>
      </p:sp>
    </p:spTree>
    <p:extLst>
      <p:ext uri="{BB962C8B-B14F-4D97-AF65-F5344CB8AC3E}">
        <p14:creationId xmlns:p14="http://schemas.microsoft.com/office/powerpoint/2010/main" val="3947892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1C81683B-FA48-4C03-9A50-B4AE59630A23}" type="datetimeFigureOut">
              <a:rPr lang="cs-CZ" smtClean="0"/>
              <a:t>02/11/16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18E9E37-1BE8-4009-9AF7-EEBF5F198239}" type="slidenum">
              <a:rPr lang="cs-CZ" smtClean="0"/>
              <a:t>‹#›</a:t>
            </a:fld>
            <a:endParaRPr lang="cs-CZ"/>
          </a:p>
        </p:txBody>
      </p:sp>
    </p:spTree>
    <p:extLst>
      <p:ext uri="{BB962C8B-B14F-4D97-AF65-F5344CB8AC3E}">
        <p14:creationId xmlns:p14="http://schemas.microsoft.com/office/powerpoint/2010/main" val="560611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5554960" cy="1143000"/>
          </a:xfrm>
        </p:spPr>
        <p:txBody>
          <a:bodyPr>
            <a:normAutofit/>
          </a:bodyPr>
          <a:lstStyle>
            <a:lvl1pPr>
              <a:defRPr sz="4000"/>
            </a:lvl1pPr>
          </a:lstStyle>
          <a:p>
            <a:r>
              <a:rPr lang="cs-CZ" smtClean="0"/>
              <a:t>Kliknutím lze upravit styl.</a:t>
            </a:r>
            <a:endParaRPr lang="cs-CZ" dirty="0"/>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1C81683B-FA48-4C03-9A50-B4AE59630A23}" type="datetimeFigureOut">
              <a:rPr lang="cs-CZ" smtClean="0"/>
              <a:t>02/11/16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18E9E37-1BE8-4009-9AF7-EEBF5F198239}" type="slidenum">
              <a:rPr lang="cs-CZ" smtClean="0"/>
              <a:t>‹#›</a:t>
            </a:fld>
            <a:endParaRPr lang="cs-CZ"/>
          </a:p>
        </p:txBody>
      </p:sp>
    </p:spTree>
    <p:extLst>
      <p:ext uri="{BB962C8B-B14F-4D97-AF65-F5344CB8AC3E}">
        <p14:creationId xmlns:p14="http://schemas.microsoft.com/office/powerpoint/2010/main" val="3073419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5482952" cy="1143000"/>
          </a:xfrm>
        </p:spPr>
        <p:txBody>
          <a:bodyPr>
            <a:normAutofit/>
          </a:bodyPr>
          <a:lstStyle>
            <a:lvl1pPr>
              <a:defRPr sz="4000"/>
            </a:lvl1pPr>
          </a:lstStyle>
          <a:p>
            <a:r>
              <a:rPr lang="cs-CZ" smtClean="0"/>
              <a:t>Kliknutím lze upravit styl.</a:t>
            </a:r>
            <a:endParaRPr lang="cs-CZ" dirty="0"/>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1C81683B-FA48-4C03-9A50-B4AE59630A23}" type="datetimeFigureOut">
              <a:rPr lang="cs-CZ" smtClean="0"/>
              <a:t>02/11/16</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C18E9E37-1BE8-4009-9AF7-EEBF5F198239}" type="slidenum">
              <a:rPr lang="cs-CZ" smtClean="0"/>
              <a:t>‹#›</a:t>
            </a:fld>
            <a:endParaRPr lang="cs-CZ"/>
          </a:p>
        </p:txBody>
      </p:sp>
    </p:spTree>
    <p:extLst>
      <p:ext uri="{BB962C8B-B14F-4D97-AF65-F5344CB8AC3E}">
        <p14:creationId xmlns:p14="http://schemas.microsoft.com/office/powerpoint/2010/main" val="717465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5482952" cy="1143000"/>
          </a:xfrm>
        </p:spPr>
        <p:txBody>
          <a:bodyPr>
            <a:normAutofit/>
          </a:bodyPr>
          <a:lstStyle>
            <a:lvl1pPr>
              <a:defRPr sz="4000"/>
            </a:lvl1pPr>
          </a:lstStyle>
          <a:p>
            <a:r>
              <a:rPr lang="cs-CZ" smtClean="0"/>
              <a:t>Kliknutím lze upravit styl.</a:t>
            </a:r>
            <a:endParaRPr lang="cs-CZ" dirty="0"/>
          </a:p>
        </p:txBody>
      </p:sp>
      <p:sp>
        <p:nvSpPr>
          <p:cNvPr id="3" name="Zástupný symbol pro datum 2"/>
          <p:cNvSpPr>
            <a:spLocks noGrp="1"/>
          </p:cNvSpPr>
          <p:nvPr>
            <p:ph type="dt" sz="half" idx="10"/>
          </p:nvPr>
        </p:nvSpPr>
        <p:spPr/>
        <p:txBody>
          <a:bodyPr/>
          <a:lstStyle/>
          <a:p>
            <a:fld id="{1C81683B-FA48-4C03-9A50-B4AE59630A23}" type="datetimeFigureOut">
              <a:rPr lang="cs-CZ" smtClean="0"/>
              <a:t>02/11/16</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C18E9E37-1BE8-4009-9AF7-EEBF5F198239}" type="slidenum">
              <a:rPr lang="cs-CZ" smtClean="0"/>
              <a:t>‹#›</a:t>
            </a:fld>
            <a:endParaRPr lang="cs-CZ"/>
          </a:p>
        </p:txBody>
      </p:sp>
    </p:spTree>
    <p:extLst>
      <p:ext uri="{BB962C8B-B14F-4D97-AF65-F5344CB8AC3E}">
        <p14:creationId xmlns:p14="http://schemas.microsoft.com/office/powerpoint/2010/main" val="4038817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C81683B-FA48-4C03-9A50-B4AE59630A23}" type="datetimeFigureOut">
              <a:rPr lang="cs-CZ" smtClean="0"/>
              <a:t>02/11/16</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C18E9E37-1BE8-4009-9AF7-EEBF5F198239}" type="slidenum">
              <a:rPr lang="cs-CZ" smtClean="0"/>
              <a:t>‹#›</a:t>
            </a:fld>
            <a:endParaRPr lang="cs-CZ"/>
          </a:p>
        </p:txBody>
      </p:sp>
    </p:spTree>
    <p:extLst>
      <p:ext uri="{BB962C8B-B14F-4D97-AF65-F5344CB8AC3E}">
        <p14:creationId xmlns:p14="http://schemas.microsoft.com/office/powerpoint/2010/main" val="1556604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1412776"/>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1C81683B-FA48-4C03-9A50-B4AE59630A23}" type="datetimeFigureOut">
              <a:rPr lang="cs-CZ" smtClean="0"/>
              <a:t>02/11/16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18E9E37-1BE8-4009-9AF7-EEBF5F198239}" type="slidenum">
              <a:rPr lang="cs-CZ" smtClean="0"/>
              <a:t>‹#›</a:t>
            </a:fld>
            <a:endParaRPr lang="cs-CZ"/>
          </a:p>
        </p:txBody>
      </p:sp>
    </p:spTree>
    <p:extLst>
      <p:ext uri="{BB962C8B-B14F-4D97-AF65-F5344CB8AC3E}">
        <p14:creationId xmlns:p14="http://schemas.microsoft.com/office/powerpoint/2010/main" val="2149291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1412775"/>
            <a:ext cx="5486400" cy="33147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1C81683B-FA48-4C03-9A50-B4AE59630A23}" type="datetimeFigureOut">
              <a:rPr lang="cs-CZ" smtClean="0"/>
              <a:t>02/11/16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18E9E37-1BE8-4009-9AF7-EEBF5F198239}" type="slidenum">
              <a:rPr lang="cs-CZ" smtClean="0"/>
              <a:t>‹#›</a:t>
            </a:fld>
            <a:endParaRPr lang="cs-CZ"/>
          </a:p>
        </p:txBody>
      </p:sp>
    </p:spTree>
    <p:extLst>
      <p:ext uri="{BB962C8B-B14F-4D97-AF65-F5344CB8AC3E}">
        <p14:creationId xmlns:p14="http://schemas.microsoft.com/office/powerpoint/2010/main" val="30301045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24" y="-821"/>
            <a:ext cx="9134475" cy="6814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ástupný symbol pro nadpis 1"/>
          <p:cNvSpPr>
            <a:spLocks noGrp="1"/>
          </p:cNvSpPr>
          <p:nvPr>
            <p:ph type="title"/>
          </p:nvPr>
        </p:nvSpPr>
        <p:spPr>
          <a:xfrm>
            <a:off x="457200" y="274638"/>
            <a:ext cx="5482952" cy="1143000"/>
          </a:xfrm>
          <a:prstGeom prst="rect">
            <a:avLst/>
          </a:prstGeom>
        </p:spPr>
        <p:txBody>
          <a:bodyPr vert="horz" lIns="91440" tIns="45720" rIns="91440" bIns="45720" rtlCol="0" anchor="ctr">
            <a:normAutofit/>
          </a:bodyPr>
          <a:lstStyle/>
          <a:p>
            <a:r>
              <a:rPr lang="cs-CZ" dirty="0" smtClean="0"/>
              <a:t>Kliknutím lze upravit styl.</a:t>
            </a:r>
            <a:endParaRPr lang="cs-CZ" dirty="0"/>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dirty="0" smtClean="0"/>
              <a:t>Kliknutím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81683B-FA48-4C03-9A50-B4AE59630A23}" type="datetimeFigureOut">
              <a:rPr lang="cs-CZ" smtClean="0"/>
              <a:t>02/11/16</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8E9E37-1BE8-4009-9AF7-EEBF5F198239}" type="slidenum">
              <a:rPr lang="cs-CZ" smtClean="0"/>
              <a:t>‹#›</a:t>
            </a:fld>
            <a:endParaRPr lang="cs-CZ"/>
          </a:p>
        </p:txBody>
      </p:sp>
    </p:spTree>
    <p:extLst>
      <p:ext uri="{BB962C8B-B14F-4D97-AF65-F5344CB8AC3E}">
        <p14:creationId xmlns:p14="http://schemas.microsoft.com/office/powerpoint/2010/main" val="3062352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g"/><Relationship Id="rId3" Type="http://schemas.openxmlformats.org/officeDocument/2006/relationships/image" Target="../media/image13.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2.jpg"/><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png"/><Relationship Id="rId5" Type="http://schemas.openxmlformats.org/officeDocument/2006/relationships/image" Target="../media/image21.tiff"/><Relationship Id="rId6" Type="http://schemas.openxmlformats.org/officeDocument/2006/relationships/image" Target="../media/image22.tiff"/><Relationship Id="rId7"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image" Target="../media/image18.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6.emf"/><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emf"/><Relationship Id="rId3" Type="http://schemas.openxmlformats.org/officeDocument/2006/relationships/image" Target="../media/image3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1" Type="http://schemas.openxmlformats.org/officeDocument/2006/relationships/image" Target="../media/image46.png"/><Relationship Id="rId12" Type="http://schemas.openxmlformats.org/officeDocument/2006/relationships/image" Target="../media/image47.png"/><Relationship Id="rId13"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9.gif"/><Relationship Id="rId3" Type="http://schemas.openxmlformats.org/officeDocument/2006/relationships/image" Target="../media/image50.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1.gif"/><Relationship Id="rId3" Type="http://schemas.openxmlformats.org/officeDocument/2006/relationships/image" Target="../media/image52.gif"/></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53.png"/><Relationship Id="rId5" Type="http://schemas.openxmlformats.org/officeDocument/2006/relationships/package" Target="../embeddings/Microsoft_Word_Document2.docx"/><Relationship Id="rId6" Type="http://schemas.openxmlformats.org/officeDocument/2006/relationships/image" Target="../media/image54.png"/><Relationship Id="rId7" Type="http://schemas.openxmlformats.org/officeDocument/2006/relationships/package" Target="../embeddings/Microsoft_Word_Document3.docx"/><Relationship Id="rId8" Type="http://schemas.openxmlformats.org/officeDocument/2006/relationships/image" Target="../media/image55.png"/><Relationship Id="rId9" Type="http://schemas.openxmlformats.org/officeDocument/2006/relationships/image" Target="../media/image56.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hyperlink" Target="http://www.russianatom.ru" TargetMode="External"/><Relationship Id="rId8" Type="http://schemas.openxmlformats.org/officeDocument/2006/relationships/hyperlink" Target="https://remon.jrc.ec.europa.eu" TargetMode="External"/><Relationship Id="rId9" Type="http://schemas.openxmlformats.org/officeDocument/2006/relationships/image" Target="../media/image66.png"/><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png"/><Relationship Id="rId3"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Word_Document4.docx"/><Relationship Id="rId4" Type="http://schemas.openxmlformats.org/officeDocument/2006/relationships/image" Target="../media/image69.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mailto:info@project.cz" TargetMode="External"/><Relationship Id="rId4" Type="http://schemas.openxmlformats.org/officeDocument/2006/relationships/image" Target="../media/image70.png"/><Relationship Id="rId1" Type="http://schemas.openxmlformats.org/officeDocument/2006/relationships/slideLayout" Target="../slideLayouts/slideLayout8.xml"/><Relationship Id="rId2" Type="http://schemas.openxmlformats.org/officeDocument/2006/relationships/hyperlink" Target="http://www.project.cz/"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gif"/><Relationship Id="rId3"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742951"/>
            <a:ext cx="7772400" cy="2190105"/>
          </a:xfrm>
        </p:spPr>
        <p:txBody>
          <a:bodyPr>
            <a:normAutofit fontScale="90000"/>
          </a:bodyPr>
          <a:lstStyle/>
          <a:p>
            <a:r>
              <a:rPr lang="en-US" dirty="0"/>
              <a:t>Source-Term Determination of Radionuclide Releases by </a:t>
            </a:r>
            <a:r>
              <a:rPr lang="en-US" dirty="0" smtClean="0"/>
              <a:t>Inverse</a:t>
            </a:r>
            <a:r>
              <a:rPr lang="en-US" dirty="0"/>
              <a:t/>
            </a:r>
            <a:br>
              <a:rPr lang="en-US" dirty="0"/>
            </a:br>
            <a:r>
              <a:rPr lang="en-US" dirty="0"/>
              <a:t> Atmospheric Dispersion </a:t>
            </a:r>
            <a:r>
              <a:rPr lang="en-US" dirty="0" err="1"/>
              <a:t>Modelling</a:t>
            </a:r>
            <a:r>
              <a:rPr lang="en-US" dirty="0"/>
              <a:t> (</a:t>
            </a:r>
            <a:r>
              <a:rPr lang="en-US" dirty="0" smtClean="0"/>
              <a:t>STRADI)</a:t>
            </a:r>
            <a:endParaRPr lang="cs-CZ" dirty="0"/>
          </a:p>
        </p:txBody>
      </p:sp>
      <p:sp>
        <p:nvSpPr>
          <p:cNvPr id="3" name="Podnadpis 2"/>
          <p:cNvSpPr>
            <a:spLocks noGrp="1"/>
          </p:cNvSpPr>
          <p:nvPr>
            <p:ph type="subTitle" idx="1"/>
          </p:nvPr>
        </p:nvSpPr>
        <p:spPr>
          <a:xfrm>
            <a:off x="1371600" y="4174232"/>
            <a:ext cx="6400800" cy="550912"/>
          </a:xfrm>
        </p:spPr>
        <p:txBody>
          <a:bodyPr>
            <a:normAutofit fontScale="92500"/>
          </a:bodyPr>
          <a:lstStyle/>
          <a:p>
            <a:r>
              <a:rPr lang="cs-CZ" sz="2800" dirty="0" smtClean="0"/>
              <a:t>Czech-</a:t>
            </a:r>
            <a:r>
              <a:rPr lang="cs-CZ" sz="2800" dirty="0" err="1" smtClean="0"/>
              <a:t>Norwegian</a:t>
            </a:r>
            <a:r>
              <a:rPr lang="cs-CZ" sz="2800" dirty="0" smtClean="0"/>
              <a:t> </a:t>
            </a:r>
            <a:r>
              <a:rPr lang="cs-CZ" sz="2800" dirty="0" err="1" smtClean="0"/>
              <a:t>Research</a:t>
            </a:r>
            <a:r>
              <a:rPr lang="cs-CZ" sz="2800" dirty="0" smtClean="0"/>
              <a:t> </a:t>
            </a:r>
            <a:r>
              <a:rPr lang="cs-CZ" sz="2800" dirty="0" err="1" smtClean="0"/>
              <a:t>Programme</a:t>
            </a:r>
            <a:r>
              <a:rPr lang="cs-CZ" sz="2800" dirty="0" smtClean="0"/>
              <a:t> CZ09</a:t>
            </a:r>
            <a:endParaRPr lang="cs-CZ" sz="2800" dirty="0"/>
          </a:p>
        </p:txBody>
      </p:sp>
      <p:sp>
        <p:nvSpPr>
          <p:cNvPr id="5" name="TextovéPole 4"/>
          <p:cNvSpPr txBox="1"/>
          <p:nvPr/>
        </p:nvSpPr>
        <p:spPr>
          <a:xfrm>
            <a:off x="827584" y="5445224"/>
            <a:ext cx="6480720" cy="923330"/>
          </a:xfrm>
          <a:prstGeom prst="rect">
            <a:avLst/>
          </a:prstGeom>
          <a:noFill/>
        </p:spPr>
        <p:txBody>
          <a:bodyPr wrap="square" rtlCol="0">
            <a:spAutoFit/>
          </a:bodyPr>
          <a:lstStyle/>
          <a:p>
            <a:r>
              <a:rPr lang="en-US" dirty="0" err="1" smtClean="0"/>
              <a:t>Václav</a:t>
            </a:r>
            <a:r>
              <a:rPr lang="en-US" dirty="0" smtClean="0"/>
              <a:t> </a:t>
            </a:r>
            <a:r>
              <a:rPr lang="en-US" dirty="0" err="1" smtClean="0"/>
              <a:t>Šmídl</a:t>
            </a:r>
            <a:r>
              <a:rPr lang="en-US" dirty="0" smtClean="0"/>
              <a:t>, </a:t>
            </a:r>
            <a:r>
              <a:rPr lang="en-US" dirty="0" err="1" smtClean="0"/>
              <a:t>Nikolaos</a:t>
            </a:r>
            <a:r>
              <a:rPr lang="en-US" dirty="0" smtClean="0"/>
              <a:t> </a:t>
            </a:r>
            <a:r>
              <a:rPr lang="en-US" dirty="0" err="1" smtClean="0"/>
              <a:t>Evangeliou</a:t>
            </a:r>
            <a:endParaRPr lang="cs-CZ" dirty="0" smtClean="0"/>
          </a:p>
          <a:p>
            <a:r>
              <a:rPr lang="cs-CZ" dirty="0" smtClean="0"/>
              <a:t>8th </a:t>
            </a:r>
            <a:r>
              <a:rPr lang="cs-CZ" dirty="0" err="1" smtClean="0"/>
              <a:t>November</a:t>
            </a:r>
            <a:r>
              <a:rPr lang="cs-CZ" dirty="0" smtClean="0"/>
              <a:t>, 2016</a:t>
            </a:r>
          </a:p>
          <a:p>
            <a:r>
              <a:rPr lang="cs-CZ" dirty="0" smtClean="0"/>
              <a:t>Prague</a:t>
            </a:r>
            <a:endParaRPr lang="cs-CZ" dirty="0"/>
          </a:p>
        </p:txBody>
      </p:sp>
    </p:spTree>
    <p:extLst>
      <p:ext uri="{BB962C8B-B14F-4D97-AF65-F5344CB8AC3E}">
        <p14:creationId xmlns:p14="http://schemas.microsoft.com/office/powerpoint/2010/main" val="47998418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5496" y="274638"/>
            <a:ext cx="8229600" cy="922114"/>
          </a:xfrm>
        </p:spPr>
        <p:txBody>
          <a:bodyPr/>
          <a:lstStyle/>
          <a:p>
            <a:pPr algn="l"/>
            <a:r>
              <a:rPr lang="en-US" sz="3600" dirty="0" smtClean="0"/>
              <a:t>Applications (</a:t>
            </a:r>
            <a:r>
              <a:rPr lang="en-US" sz="3600" dirty="0" smtClean="0"/>
              <a:t>a. </a:t>
            </a:r>
            <a:r>
              <a:rPr lang="en-US" sz="3600" dirty="0" smtClean="0"/>
              <a:t>data rescue)</a:t>
            </a:r>
            <a:endParaRPr lang="en-US" sz="3600" dirty="0"/>
          </a:p>
        </p:txBody>
      </p:sp>
      <p:pic>
        <p:nvPicPr>
          <p:cNvPr id="8" name="Picture 7" descr="eu-map-chernoby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3480" y="1196752"/>
            <a:ext cx="4680520" cy="3596476"/>
          </a:xfrm>
          <a:prstGeom prst="rect">
            <a:avLst/>
          </a:prstGeom>
        </p:spPr>
      </p:pic>
      <p:pic>
        <p:nvPicPr>
          <p:cNvPr id="2" name="Picture 1"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19" y="1196752"/>
            <a:ext cx="4386265" cy="3596476"/>
          </a:xfrm>
          <a:prstGeom prst="rect">
            <a:avLst/>
          </a:prstGeom>
        </p:spPr>
      </p:pic>
      <p:sp>
        <p:nvSpPr>
          <p:cNvPr id="3" name="TextBox 2"/>
          <p:cNvSpPr txBox="1"/>
          <p:nvPr/>
        </p:nvSpPr>
        <p:spPr>
          <a:xfrm>
            <a:off x="827584" y="5085184"/>
            <a:ext cx="7859216" cy="400110"/>
          </a:xfrm>
          <a:prstGeom prst="rect">
            <a:avLst/>
          </a:prstGeom>
          <a:noFill/>
        </p:spPr>
        <p:txBody>
          <a:bodyPr wrap="square" rtlCol="0">
            <a:spAutoFit/>
          </a:bodyPr>
          <a:lstStyle/>
          <a:p>
            <a:r>
              <a:rPr lang="en-US" sz="2000" dirty="0"/>
              <a:t>S</a:t>
            </a:r>
            <a:r>
              <a:rPr lang="en-US" sz="2000" dirty="0" smtClean="0"/>
              <a:t>tation data used					IDW interpolation</a:t>
            </a:r>
            <a:endParaRPr lang="en-US" sz="2000" dirty="0"/>
          </a:p>
        </p:txBody>
      </p:sp>
      <p:sp>
        <p:nvSpPr>
          <p:cNvPr id="14" name="TextBox 13"/>
          <p:cNvSpPr txBox="1"/>
          <p:nvPr/>
        </p:nvSpPr>
        <p:spPr>
          <a:xfrm>
            <a:off x="827584" y="5765194"/>
            <a:ext cx="7859216" cy="400110"/>
          </a:xfrm>
          <a:prstGeom prst="rect">
            <a:avLst/>
          </a:prstGeom>
          <a:noFill/>
        </p:spPr>
        <p:txBody>
          <a:bodyPr wrap="square" rtlCol="0">
            <a:spAutoFit/>
          </a:bodyPr>
          <a:lstStyle/>
          <a:p>
            <a:r>
              <a:rPr lang="en-US" sz="2000" dirty="0" smtClean="0"/>
              <a:t>WHERE ARE THEY? HAS ANYBODY EVER SEEN THEM?</a:t>
            </a:r>
            <a:endParaRPr lang="en-US" sz="2000" dirty="0"/>
          </a:p>
        </p:txBody>
      </p:sp>
      <p:sp>
        <p:nvSpPr>
          <p:cNvPr id="15" name="Rectangle 14"/>
          <p:cNvSpPr/>
          <p:nvPr/>
        </p:nvSpPr>
        <p:spPr>
          <a:xfrm>
            <a:off x="7164288" y="6453336"/>
            <a:ext cx="1979712" cy="400110"/>
          </a:xfrm>
          <a:prstGeom prst="rect">
            <a:avLst/>
          </a:prstGeom>
        </p:spPr>
        <p:txBody>
          <a:bodyPr wrap="square">
            <a:spAutoFit/>
          </a:bodyPr>
          <a:lstStyle/>
          <a:p>
            <a:endParaRPr lang="en-US" sz="1000" dirty="0"/>
          </a:p>
          <a:p>
            <a:r>
              <a:rPr lang="en-US" sz="1000" dirty="0" smtClean="0"/>
              <a:t>De </a:t>
            </a:r>
            <a:r>
              <a:rPr lang="en-US" sz="1000" dirty="0" err="1" smtClean="0"/>
              <a:t>Cort</a:t>
            </a:r>
            <a:r>
              <a:rPr lang="en-US" sz="1000" dirty="0" smtClean="0"/>
              <a:t> et al., 1998. JRC</a:t>
            </a:r>
            <a:endParaRPr lang="en-US" sz="1000" dirty="0"/>
          </a:p>
        </p:txBody>
      </p:sp>
    </p:spTree>
    <p:extLst>
      <p:ext uri="{BB962C8B-B14F-4D97-AF65-F5344CB8AC3E}">
        <p14:creationId xmlns:p14="http://schemas.microsoft.com/office/powerpoint/2010/main" val="116562027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274638"/>
            <a:ext cx="8229600" cy="994122"/>
          </a:xfrm>
        </p:spPr>
        <p:txBody>
          <a:bodyPr/>
          <a:lstStyle/>
          <a:p>
            <a:pPr algn="l"/>
            <a:r>
              <a:rPr lang="en-US" sz="3600" dirty="0" smtClean="0"/>
              <a:t>Applications</a:t>
            </a:r>
            <a:r>
              <a:rPr lang="en-US" sz="3600" dirty="0" smtClean="0"/>
              <a:t> (</a:t>
            </a:r>
            <a:r>
              <a:rPr lang="en-US" sz="3600" dirty="0" smtClean="0"/>
              <a:t>a. </a:t>
            </a:r>
            <a:r>
              <a:rPr lang="en-US" sz="3600" dirty="0" smtClean="0"/>
              <a:t>data rescue)</a:t>
            </a:r>
            <a:endParaRPr lang="en-US" sz="3600" dirty="0"/>
          </a:p>
        </p:txBody>
      </p:sp>
      <p:pic>
        <p:nvPicPr>
          <p:cNvPr id="3" name="Picture 2"/>
          <p:cNvPicPr>
            <a:picLocks noChangeAspect="1"/>
          </p:cNvPicPr>
          <p:nvPr/>
        </p:nvPicPr>
        <p:blipFill>
          <a:blip r:embed="rId2"/>
          <a:stretch>
            <a:fillRect/>
          </a:stretch>
        </p:blipFill>
        <p:spPr>
          <a:xfrm>
            <a:off x="88901" y="1656185"/>
            <a:ext cx="4483099" cy="3437043"/>
          </a:xfrm>
          <a:prstGeom prst="rect">
            <a:avLst/>
          </a:prstGeom>
        </p:spPr>
      </p:pic>
      <p:pic>
        <p:nvPicPr>
          <p:cNvPr id="4" name="Picture 3"/>
          <p:cNvPicPr>
            <a:picLocks noChangeAspect="1"/>
          </p:cNvPicPr>
          <p:nvPr/>
        </p:nvPicPr>
        <p:blipFill>
          <a:blip r:embed="rId3"/>
          <a:stretch>
            <a:fillRect/>
          </a:stretch>
        </p:blipFill>
        <p:spPr>
          <a:xfrm>
            <a:off x="4534300" y="1644214"/>
            <a:ext cx="4523297" cy="3449014"/>
          </a:xfrm>
          <a:prstGeom prst="rect">
            <a:avLst/>
          </a:prstGeom>
        </p:spPr>
      </p:pic>
      <p:sp>
        <p:nvSpPr>
          <p:cNvPr id="5" name="TextBox 4"/>
          <p:cNvSpPr txBox="1"/>
          <p:nvPr/>
        </p:nvSpPr>
        <p:spPr>
          <a:xfrm>
            <a:off x="1331640" y="5229200"/>
            <a:ext cx="7128792" cy="369332"/>
          </a:xfrm>
          <a:prstGeom prst="rect">
            <a:avLst/>
          </a:prstGeom>
          <a:noFill/>
        </p:spPr>
        <p:txBody>
          <a:bodyPr wrap="square" rtlCol="0">
            <a:spAutoFit/>
          </a:bodyPr>
          <a:lstStyle/>
          <a:p>
            <a:r>
              <a:rPr lang="en-US" dirty="0" smtClean="0"/>
              <a:t>Online data				Our enrichment</a:t>
            </a:r>
            <a:endParaRPr lang="en-US" dirty="0"/>
          </a:p>
        </p:txBody>
      </p:sp>
      <p:sp>
        <p:nvSpPr>
          <p:cNvPr id="6" name="Rectangle 5"/>
          <p:cNvSpPr/>
          <p:nvPr/>
        </p:nvSpPr>
        <p:spPr>
          <a:xfrm>
            <a:off x="5796136" y="6567155"/>
            <a:ext cx="3341484" cy="246221"/>
          </a:xfrm>
          <a:prstGeom prst="rect">
            <a:avLst/>
          </a:prstGeom>
        </p:spPr>
        <p:txBody>
          <a:bodyPr wrap="square">
            <a:spAutoFit/>
          </a:bodyPr>
          <a:lstStyle/>
          <a:p>
            <a:r>
              <a:rPr lang="en-US" sz="1000" dirty="0" smtClean="0"/>
              <a:t>Evangeliou et al., 2016. Environmental Pollution </a:t>
            </a:r>
            <a:endParaRPr lang="en-US" sz="1000" dirty="0"/>
          </a:p>
        </p:txBody>
      </p:sp>
    </p:spTree>
    <p:extLst>
      <p:ext uri="{BB962C8B-B14F-4D97-AF65-F5344CB8AC3E}">
        <p14:creationId xmlns:p14="http://schemas.microsoft.com/office/powerpoint/2010/main" val="278750746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idded_Cs1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96752"/>
            <a:ext cx="4392488" cy="3629792"/>
          </a:xfrm>
          <a:prstGeom prst="rect">
            <a:avLst/>
          </a:prstGeom>
        </p:spPr>
      </p:pic>
      <p:sp>
        <p:nvSpPr>
          <p:cNvPr id="4" name="Rectangle 3"/>
          <p:cNvSpPr/>
          <p:nvPr/>
        </p:nvSpPr>
        <p:spPr>
          <a:xfrm>
            <a:off x="5796136" y="6567155"/>
            <a:ext cx="3341484" cy="246221"/>
          </a:xfrm>
          <a:prstGeom prst="rect">
            <a:avLst/>
          </a:prstGeom>
        </p:spPr>
        <p:txBody>
          <a:bodyPr wrap="square">
            <a:spAutoFit/>
          </a:bodyPr>
          <a:lstStyle/>
          <a:p>
            <a:r>
              <a:rPr lang="en-US" sz="1000" dirty="0" smtClean="0"/>
              <a:t>Evangeliou et al., 2016. Environmental Pollution </a:t>
            </a:r>
            <a:endParaRPr lang="en-US" sz="1000" dirty="0"/>
          </a:p>
        </p:txBody>
      </p:sp>
      <p:pic>
        <p:nvPicPr>
          <p:cNvPr id="6" name="Picture 5"/>
          <p:cNvPicPr>
            <a:picLocks noChangeAspect="1"/>
          </p:cNvPicPr>
          <p:nvPr/>
        </p:nvPicPr>
        <p:blipFill>
          <a:blip r:embed="rId3"/>
          <a:stretch>
            <a:fillRect/>
          </a:stretch>
        </p:blipFill>
        <p:spPr>
          <a:xfrm>
            <a:off x="4249970" y="1196753"/>
            <a:ext cx="4894029" cy="3629792"/>
          </a:xfrm>
          <a:prstGeom prst="rect">
            <a:avLst/>
          </a:prstGeom>
        </p:spPr>
      </p:pic>
      <p:pic>
        <p:nvPicPr>
          <p:cNvPr id="7" name="Picture 6" descr="eu-map-chernoby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4091480"/>
            <a:ext cx="3600400" cy="2766520"/>
          </a:xfrm>
          <a:prstGeom prst="rect">
            <a:avLst/>
          </a:prstGeom>
        </p:spPr>
      </p:pic>
      <p:sp>
        <p:nvSpPr>
          <p:cNvPr id="5" name="Rectangle 4"/>
          <p:cNvSpPr/>
          <p:nvPr/>
        </p:nvSpPr>
        <p:spPr>
          <a:xfrm>
            <a:off x="3203848" y="1196752"/>
            <a:ext cx="1440160" cy="646331"/>
          </a:xfrm>
          <a:prstGeom prst="rect">
            <a:avLst/>
          </a:prstGeom>
        </p:spPr>
        <p:txBody>
          <a:bodyPr wrap="square">
            <a:spAutoFit/>
          </a:bodyPr>
          <a:lstStyle/>
          <a:p>
            <a:r>
              <a:rPr lang="en-US" sz="1200" dirty="0" smtClean="0"/>
              <a:t>0.1 </a:t>
            </a:r>
            <a:r>
              <a:rPr lang="en-US" sz="1200" dirty="0" err="1" smtClean="0"/>
              <a:t>deg</a:t>
            </a:r>
            <a:r>
              <a:rPr lang="en-US" sz="1200" dirty="0" smtClean="0"/>
              <a:t> outside CEZ</a:t>
            </a:r>
          </a:p>
          <a:p>
            <a:r>
              <a:rPr lang="en-US" sz="1200" dirty="0" smtClean="0"/>
              <a:t>0.01 inside CEZ</a:t>
            </a:r>
            <a:endParaRPr lang="en-US" sz="1200" dirty="0"/>
          </a:p>
        </p:txBody>
      </p:sp>
      <p:sp>
        <p:nvSpPr>
          <p:cNvPr id="9" name="Title 1"/>
          <p:cNvSpPr>
            <a:spLocks noGrp="1"/>
          </p:cNvSpPr>
          <p:nvPr>
            <p:ph type="title"/>
          </p:nvPr>
        </p:nvSpPr>
        <p:spPr>
          <a:xfrm>
            <a:off x="35496" y="274638"/>
            <a:ext cx="8229600" cy="994122"/>
          </a:xfrm>
        </p:spPr>
        <p:txBody>
          <a:bodyPr/>
          <a:lstStyle/>
          <a:p>
            <a:pPr algn="l"/>
            <a:r>
              <a:rPr lang="en-US" sz="3600" dirty="0" smtClean="0"/>
              <a:t>Applications</a:t>
            </a:r>
            <a:r>
              <a:rPr lang="en-US" sz="3600" dirty="0" smtClean="0"/>
              <a:t> (</a:t>
            </a:r>
            <a:r>
              <a:rPr lang="en-US" sz="3600" dirty="0" smtClean="0"/>
              <a:t>a. </a:t>
            </a:r>
            <a:r>
              <a:rPr lang="en-US" sz="3600" dirty="0" smtClean="0"/>
              <a:t>data rescue)</a:t>
            </a:r>
            <a:endParaRPr lang="en-US" sz="3600" dirty="0"/>
          </a:p>
        </p:txBody>
      </p:sp>
    </p:spTree>
    <p:extLst>
      <p:ext uri="{BB962C8B-B14F-4D97-AF65-F5344CB8AC3E}">
        <p14:creationId xmlns:p14="http://schemas.microsoft.com/office/powerpoint/2010/main" val="6099867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dio1.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73" y="1157263"/>
            <a:ext cx="9144000" cy="5152057"/>
          </a:xfrm>
          <a:prstGeom prst="rect">
            <a:avLst/>
          </a:prstGeom>
        </p:spPr>
      </p:pic>
      <p:pic>
        <p:nvPicPr>
          <p:cNvPr id="4" name="Picture 3" descr="radio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3" y="1157262"/>
            <a:ext cx="9144000" cy="5152057"/>
          </a:xfrm>
          <a:prstGeom prst="rect">
            <a:avLst/>
          </a:prstGeom>
        </p:spPr>
      </p:pic>
      <p:pic>
        <p:nvPicPr>
          <p:cNvPr id="6" name="Picture 5" descr="radio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5" y="1157263"/>
            <a:ext cx="9144000" cy="5152056"/>
          </a:xfrm>
          <a:prstGeom prst="rect">
            <a:avLst/>
          </a:prstGeom>
        </p:spPr>
      </p:pic>
      <p:pic>
        <p:nvPicPr>
          <p:cNvPr id="10" name="Picture 9" descr="radio5.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73" y="1157263"/>
            <a:ext cx="9144000" cy="5152056"/>
          </a:xfrm>
          <a:prstGeom prst="rect">
            <a:avLst/>
          </a:prstGeom>
        </p:spPr>
      </p:pic>
      <p:pic>
        <p:nvPicPr>
          <p:cNvPr id="11" name="Picture 10" descr="radio6.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5" y="1157262"/>
            <a:ext cx="9144000" cy="5152057"/>
          </a:xfrm>
          <a:prstGeom prst="rect">
            <a:avLst/>
          </a:prstGeom>
        </p:spPr>
      </p:pic>
      <p:pic>
        <p:nvPicPr>
          <p:cNvPr id="12" name="Picture 11" descr="radio7.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157262"/>
            <a:ext cx="9144000" cy="5143947"/>
          </a:xfrm>
          <a:prstGeom prst="rect">
            <a:avLst/>
          </a:prstGeom>
        </p:spPr>
      </p:pic>
      <p:sp>
        <p:nvSpPr>
          <p:cNvPr id="13" name="Title 1"/>
          <p:cNvSpPr>
            <a:spLocks noGrp="1"/>
          </p:cNvSpPr>
          <p:nvPr>
            <p:ph type="title"/>
          </p:nvPr>
        </p:nvSpPr>
        <p:spPr>
          <a:xfrm>
            <a:off x="35496" y="274638"/>
            <a:ext cx="8229600" cy="994122"/>
          </a:xfrm>
        </p:spPr>
        <p:txBody>
          <a:bodyPr/>
          <a:lstStyle/>
          <a:p>
            <a:pPr algn="l"/>
            <a:r>
              <a:rPr lang="en-US" sz="3600" dirty="0" smtClean="0"/>
              <a:t>Applications</a:t>
            </a:r>
            <a:r>
              <a:rPr lang="en-US" sz="3600" dirty="0" smtClean="0"/>
              <a:t> (</a:t>
            </a:r>
            <a:r>
              <a:rPr lang="en-US" sz="3600" dirty="0" smtClean="0"/>
              <a:t>a. </a:t>
            </a:r>
            <a:r>
              <a:rPr lang="en-US" sz="3600" dirty="0" smtClean="0"/>
              <a:t>data rescue)</a:t>
            </a:r>
            <a:endParaRPr lang="en-US" sz="3600" dirty="0"/>
          </a:p>
        </p:txBody>
      </p:sp>
    </p:spTree>
    <p:extLst>
      <p:ext uri="{BB962C8B-B14F-4D97-AF65-F5344CB8AC3E}">
        <p14:creationId xmlns:p14="http://schemas.microsoft.com/office/powerpoint/2010/main" val="2570638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900" decel="100000" fill="hold"/>
                                        <p:tgtEl>
                                          <p:spTgt spid="10"/>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900" decel="100000" fill="hold"/>
                                        <p:tgtEl>
                                          <p:spTgt spid="1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900" decel="100000" fill="hold"/>
                                        <p:tgtEl>
                                          <p:spTgt spid="12"/>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274638"/>
            <a:ext cx="8229600" cy="994122"/>
          </a:xfrm>
        </p:spPr>
        <p:txBody>
          <a:bodyPr/>
          <a:lstStyle/>
          <a:p>
            <a:pPr algn="l"/>
            <a:r>
              <a:rPr lang="en-US" sz="3600" dirty="0" smtClean="0"/>
              <a:t>Applications (</a:t>
            </a:r>
            <a:r>
              <a:rPr lang="en-US" sz="3600" dirty="0" smtClean="0"/>
              <a:t>b. source-term)</a:t>
            </a:r>
            <a:endParaRPr lang="en-US" sz="3600" dirty="0"/>
          </a:p>
        </p:txBody>
      </p:sp>
      <p:sp>
        <p:nvSpPr>
          <p:cNvPr id="4" name="TextBox 3"/>
          <p:cNvSpPr txBox="1"/>
          <p:nvPr/>
        </p:nvSpPr>
        <p:spPr>
          <a:xfrm>
            <a:off x="2123728" y="5877272"/>
            <a:ext cx="5136893" cy="461665"/>
          </a:xfrm>
          <a:prstGeom prst="rect">
            <a:avLst/>
          </a:prstGeom>
          <a:noFill/>
        </p:spPr>
        <p:txBody>
          <a:bodyPr wrap="none" rtlCol="0">
            <a:spAutoFit/>
          </a:bodyPr>
          <a:lstStyle/>
          <a:p>
            <a:r>
              <a:rPr lang="en-US" dirty="0" smtClean="0"/>
              <a:t>135 </a:t>
            </a:r>
            <a:r>
              <a:rPr lang="en-US" dirty="0" err="1" smtClean="0"/>
              <a:t>PBq</a:t>
            </a:r>
            <a:r>
              <a:rPr lang="en-US" dirty="0" smtClean="0"/>
              <a:t> instead of 85 </a:t>
            </a:r>
            <a:r>
              <a:rPr lang="en-US" dirty="0" err="1" smtClean="0"/>
              <a:t>PBq</a:t>
            </a:r>
            <a:r>
              <a:rPr lang="en-US" dirty="0" smtClean="0"/>
              <a:t> (prior)</a:t>
            </a:r>
            <a:endParaRPr lang="en-US" dirty="0"/>
          </a:p>
        </p:txBody>
      </p:sp>
      <p:pic>
        <p:nvPicPr>
          <p:cNvPr id="5" name="Picture 4"/>
          <p:cNvPicPr>
            <a:picLocks noChangeAspect="1"/>
          </p:cNvPicPr>
          <p:nvPr/>
        </p:nvPicPr>
        <p:blipFill>
          <a:blip r:embed="rId2"/>
          <a:stretch>
            <a:fillRect/>
          </a:stretch>
        </p:blipFill>
        <p:spPr>
          <a:xfrm>
            <a:off x="0" y="1397000"/>
            <a:ext cx="9144000" cy="4049904"/>
          </a:xfrm>
          <a:prstGeom prst="rect">
            <a:avLst/>
          </a:prstGeom>
        </p:spPr>
      </p:pic>
    </p:spTree>
    <p:extLst>
      <p:ext uri="{BB962C8B-B14F-4D97-AF65-F5344CB8AC3E}">
        <p14:creationId xmlns:p14="http://schemas.microsoft.com/office/powerpoint/2010/main" val="37793769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504" y="1382558"/>
            <a:ext cx="4752528" cy="4278690"/>
          </a:xfrm>
          <a:prstGeom prst="rect">
            <a:avLst/>
          </a:prstGeom>
        </p:spPr>
      </p:pic>
      <p:pic>
        <p:nvPicPr>
          <p:cNvPr id="6" name="Picture 5" descr="eu-map-chernoby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 y="1412776"/>
            <a:ext cx="5045507" cy="3876929"/>
          </a:xfrm>
          <a:prstGeom prst="rect">
            <a:avLst/>
          </a:prstGeom>
        </p:spPr>
      </p:pic>
      <p:pic>
        <p:nvPicPr>
          <p:cNvPr id="3" name="Picture 2"/>
          <p:cNvPicPr>
            <a:picLocks noChangeAspect="1"/>
          </p:cNvPicPr>
          <p:nvPr/>
        </p:nvPicPr>
        <p:blipFill>
          <a:blip r:embed="rId4"/>
          <a:stretch>
            <a:fillRect/>
          </a:stretch>
        </p:blipFill>
        <p:spPr>
          <a:xfrm>
            <a:off x="4631972" y="1412777"/>
            <a:ext cx="4512028" cy="4320480"/>
          </a:xfrm>
          <a:prstGeom prst="rect">
            <a:avLst/>
          </a:prstGeom>
        </p:spPr>
      </p:pic>
      <p:sp>
        <p:nvSpPr>
          <p:cNvPr id="7" name="Title 1"/>
          <p:cNvSpPr>
            <a:spLocks noGrp="1"/>
          </p:cNvSpPr>
          <p:nvPr>
            <p:ph type="title"/>
          </p:nvPr>
        </p:nvSpPr>
        <p:spPr>
          <a:xfrm>
            <a:off x="35496" y="274638"/>
            <a:ext cx="8229600" cy="994122"/>
          </a:xfrm>
        </p:spPr>
        <p:txBody>
          <a:bodyPr/>
          <a:lstStyle/>
          <a:p>
            <a:pPr algn="l"/>
            <a:r>
              <a:rPr lang="en-US" sz="3600" dirty="0" smtClean="0"/>
              <a:t>Applications (</a:t>
            </a:r>
            <a:r>
              <a:rPr lang="en-US" sz="3600" dirty="0" smtClean="0"/>
              <a:t>b. source-term)</a:t>
            </a:r>
            <a:endParaRPr lang="en-US" sz="3600" dirty="0"/>
          </a:p>
        </p:txBody>
      </p:sp>
    </p:spTree>
    <p:extLst>
      <p:ext uri="{BB962C8B-B14F-4D97-AF65-F5344CB8AC3E}">
        <p14:creationId xmlns:p14="http://schemas.microsoft.com/office/powerpoint/2010/main" val="14824819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916832"/>
            <a:ext cx="4179914" cy="3861048"/>
          </a:xfrm>
          <a:prstGeom prst="rect">
            <a:avLst/>
          </a:prstGeom>
        </p:spPr>
      </p:pic>
      <p:pic>
        <p:nvPicPr>
          <p:cNvPr id="6" name="Picture 5"/>
          <p:cNvPicPr>
            <a:picLocks noChangeAspect="1"/>
          </p:cNvPicPr>
          <p:nvPr/>
        </p:nvPicPr>
        <p:blipFill>
          <a:blip r:embed="rId3"/>
          <a:stretch>
            <a:fillRect/>
          </a:stretch>
        </p:blipFill>
        <p:spPr>
          <a:xfrm>
            <a:off x="4637932" y="1916832"/>
            <a:ext cx="4184842" cy="3859200"/>
          </a:xfrm>
          <a:prstGeom prst="rect">
            <a:avLst/>
          </a:prstGeom>
        </p:spPr>
      </p:pic>
      <p:sp>
        <p:nvSpPr>
          <p:cNvPr id="7" name="Title 1"/>
          <p:cNvSpPr>
            <a:spLocks noGrp="1"/>
          </p:cNvSpPr>
          <p:nvPr>
            <p:ph type="title"/>
          </p:nvPr>
        </p:nvSpPr>
        <p:spPr>
          <a:xfrm>
            <a:off x="35496" y="274638"/>
            <a:ext cx="8229600" cy="994122"/>
          </a:xfrm>
        </p:spPr>
        <p:txBody>
          <a:bodyPr/>
          <a:lstStyle/>
          <a:p>
            <a:pPr algn="l"/>
            <a:r>
              <a:rPr lang="en-US" sz="3600" dirty="0" smtClean="0"/>
              <a:t>Applications (</a:t>
            </a:r>
            <a:r>
              <a:rPr lang="en-US" sz="3600" dirty="0" smtClean="0"/>
              <a:t>b. source-term)</a:t>
            </a:r>
            <a:endParaRPr lang="en-US" sz="3600" dirty="0"/>
          </a:p>
        </p:txBody>
      </p:sp>
    </p:spTree>
    <p:extLst>
      <p:ext uri="{BB962C8B-B14F-4D97-AF65-F5344CB8AC3E}">
        <p14:creationId xmlns:p14="http://schemas.microsoft.com/office/powerpoint/2010/main" val="384406241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35496" y="274638"/>
            <a:ext cx="8229600" cy="994122"/>
          </a:xfrm>
        </p:spPr>
        <p:txBody>
          <a:bodyPr/>
          <a:lstStyle/>
          <a:p>
            <a:r>
              <a:rPr lang="en-US" sz="3600" dirty="0" smtClean="0"/>
              <a:t>Applications </a:t>
            </a:r>
            <a:r>
              <a:rPr lang="en-US" sz="3600" dirty="0" smtClean="0"/>
              <a:t>(c. </a:t>
            </a:r>
            <a:r>
              <a:rPr lang="en-US" sz="3600" dirty="0" smtClean="0">
                <a:latin typeface="Calibri" charset="0"/>
              </a:rPr>
              <a:t>2015 fires)</a:t>
            </a:r>
            <a:endParaRPr lang="en-US" sz="3600" dirty="0">
              <a:latin typeface="Calibri" charset="0"/>
            </a:endParaRPr>
          </a:p>
        </p:txBody>
      </p:sp>
      <p:pic>
        <p:nvPicPr>
          <p:cNvPr id="15362" name="Picture 3" descr="Chernobyl forest fires - April 2015 - 46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417638"/>
            <a:ext cx="3024187"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5" descr="_82630612_826306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417638"/>
            <a:ext cx="357822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6" descr="Map-of-fire-near-Chernobyl-4-28c-201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1700" y="4292600"/>
            <a:ext cx="3621088"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descr="image5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91125" y="3657600"/>
            <a:ext cx="3175000"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6" name="Group 21"/>
          <p:cNvGrpSpPr>
            <a:grpSpLocks/>
          </p:cNvGrpSpPr>
          <p:nvPr/>
        </p:nvGrpSpPr>
        <p:grpSpPr bwMode="auto">
          <a:xfrm>
            <a:off x="1692275" y="3429000"/>
            <a:ext cx="2951163" cy="863600"/>
            <a:chOff x="1691680" y="3429000"/>
            <a:chExt cx="2952328" cy="864096"/>
          </a:xfrm>
        </p:grpSpPr>
        <p:sp>
          <p:nvSpPr>
            <p:cNvPr id="15368" name="TextBox 8"/>
            <p:cNvSpPr txBox="1">
              <a:spLocks noChangeArrowheads="1"/>
            </p:cNvSpPr>
            <p:nvPr/>
          </p:nvSpPr>
          <p:spPr bwMode="auto">
            <a:xfrm>
              <a:off x="2123728" y="3657650"/>
              <a:ext cx="1915007"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eaLnBrk="1" hangingPunct="1"/>
              <a:r>
                <a:rPr lang="en-US" sz="1800"/>
                <a:t>April–May fires</a:t>
              </a:r>
            </a:p>
          </p:txBody>
        </p:sp>
        <p:cxnSp>
          <p:nvCxnSpPr>
            <p:cNvPr id="11" name="Straight Arrow Connector 10"/>
            <p:cNvCxnSpPr>
              <a:stCxn id="15368" idx="3"/>
            </p:cNvCxnSpPr>
            <p:nvPr/>
          </p:nvCxnSpPr>
          <p:spPr>
            <a:xfrm flipV="1">
              <a:off x="4038931" y="3429000"/>
              <a:ext cx="605077" cy="412987"/>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5368" idx="0"/>
            </p:cNvCxnSpPr>
            <p:nvPr/>
          </p:nvCxnSpPr>
          <p:spPr>
            <a:xfrm flipH="1" flipV="1">
              <a:off x="1836200" y="3451238"/>
              <a:ext cx="1245091" cy="206494"/>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5368" idx="1"/>
            </p:cNvCxnSpPr>
            <p:nvPr/>
          </p:nvCxnSpPr>
          <p:spPr>
            <a:xfrm flipH="1">
              <a:off x="1691680" y="3841987"/>
              <a:ext cx="431970" cy="451109"/>
            </a:xfrm>
            <a:prstGeom prst="straightConnector1">
              <a:avLst/>
            </a:prstGeom>
            <a:ln w="31750">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5367" name="TextBox 22"/>
          <p:cNvSpPr txBox="1">
            <a:spLocks noChangeArrowheads="1"/>
          </p:cNvSpPr>
          <p:nvPr/>
        </p:nvSpPr>
        <p:spPr bwMode="auto">
          <a:xfrm>
            <a:off x="6011863" y="6372225"/>
            <a:ext cx="1584325"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eaLnBrk="1" hangingPunct="1"/>
            <a:r>
              <a:rPr lang="en-US" sz="1800"/>
              <a:t>August fires</a:t>
            </a:r>
          </a:p>
        </p:txBody>
      </p:sp>
    </p:spTree>
    <p:extLst>
      <p:ext uri="{BB962C8B-B14F-4D97-AF65-F5344CB8AC3E}">
        <p14:creationId xmlns:p14="http://schemas.microsoft.com/office/powerpoint/2010/main" val="325976837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5"/>
          <p:cNvSpPr txBox="1">
            <a:spLocks noChangeArrowheads="1"/>
          </p:cNvSpPr>
          <p:nvPr/>
        </p:nvSpPr>
        <p:spPr bwMode="auto">
          <a:xfrm>
            <a:off x="5153025" y="1508770"/>
            <a:ext cx="3776883"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eaLnBrk="1" hangingPunct="1"/>
            <a:r>
              <a:rPr lang="en-US" sz="1800" dirty="0"/>
              <a:t>Land cover change in </a:t>
            </a:r>
            <a:r>
              <a:rPr lang="en-US" sz="1800" dirty="0" smtClean="0"/>
              <a:t>Chernobyl</a:t>
            </a:r>
          </a:p>
          <a:p>
            <a:pPr eaLnBrk="1" hangingPunct="1"/>
            <a:endParaRPr lang="en-US" sz="1800" dirty="0"/>
          </a:p>
          <a:p>
            <a:pPr eaLnBrk="1" hangingPunct="1"/>
            <a:r>
              <a:rPr lang="en-US" sz="1800" dirty="0" smtClean="0"/>
              <a:t>CEZ</a:t>
            </a:r>
            <a:r>
              <a:rPr lang="en-US" sz="1800" dirty="0"/>
              <a:t>: 2600 km</a:t>
            </a:r>
            <a:r>
              <a:rPr lang="en-US" sz="1800" baseline="30000" dirty="0"/>
              <a:t>2</a:t>
            </a:r>
            <a:endParaRPr lang="en-US" sz="1800" dirty="0"/>
          </a:p>
          <a:p>
            <a:pPr eaLnBrk="1" hangingPunct="1"/>
            <a:r>
              <a:rPr lang="en-US" sz="1800" dirty="0"/>
              <a:t>75% boreal forest (pine trees)</a:t>
            </a:r>
          </a:p>
          <a:p>
            <a:pPr eaLnBrk="1" hangingPunct="1"/>
            <a:r>
              <a:rPr lang="en-US" sz="1800" dirty="0"/>
              <a:t>25% agricultural land &amp; shrubs</a:t>
            </a:r>
          </a:p>
          <a:p>
            <a:pPr eaLnBrk="1" hangingPunct="1"/>
            <a:r>
              <a:rPr lang="en-US" sz="1800" dirty="0"/>
              <a:t>Lack of any forest management</a:t>
            </a:r>
          </a:p>
        </p:txBody>
      </p:sp>
      <p:pic>
        <p:nvPicPr>
          <p:cNvPr id="18435" name="Picture 2" descr="100_59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038" y="1073150"/>
            <a:ext cx="383857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6" descr="P524003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038" y="3978275"/>
            <a:ext cx="383857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8" descr="P5240047.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3625" y="3963988"/>
            <a:ext cx="3859213"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35496" y="274638"/>
            <a:ext cx="8229600" cy="994122"/>
          </a:xfrm>
        </p:spPr>
        <p:txBody>
          <a:bodyPr/>
          <a:lstStyle/>
          <a:p>
            <a:pPr algn="l"/>
            <a:r>
              <a:rPr lang="en-US" sz="3600" dirty="0" smtClean="0"/>
              <a:t>Applications </a:t>
            </a:r>
            <a:r>
              <a:rPr lang="en-US" sz="3600" dirty="0" smtClean="0"/>
              <a:t>(c. </a:t>
            </a:r>
            <a:r>
              <a:rPr lang="en-US" sz="3600" dirty="0" smtClean="0">
                <a:latin typeface="Calibri" charset="0"/>
              </a:rPr>
              <a:t>2015 fires)</a:t>
            </a:r>
            <a:endParaRPr lang="en-US" sz="3600" dirty="0">
              <a:latin typeface="Calibri" charset="0"/>
            </a:endParaRPr>
          </a:p>
        </p:txBody>
      </p:sp>
    </p:spTree>
    <p:extLst>
      <p:ext uri="{BB962C8B-B14F-4D97-AF65-F5344CB8AC3E}">
        <p14:creationId xmlns:p14="http://schemas.microsoft.com/office/powerpoint/2010/main" val="201890746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775" y="1477963"/>
            <a:ext cx="4524375" cy="490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4250" y="1477963"/>
            <a:ext cx="4305300" cy="490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35496" y="274638"/>
            <a:ext cx="8229600" cy="994122"/>
          </a:xfrm>
        </p:spPr>
        <p:txBody>
          <a:bodyPr/>
          <a:lstStyle/>
          <a:p>
            <a:pPr algn="l"/>
            <a:r>
              <a:rPr lang="en-US" sz="3600" dirty="0" smtClean="0"/>
              <a:t>Applications </a:t>
            </a:r>
            <a:r>
              <a:rPr lang="en-US" sz="3600" dirty="0" smtClean="0"/>
              <a:t>(c. </a:t>
            </a:r>
            <a:r>
              <a:rPr lang="en-US" sz="3600" dirty="0" smtClean="0">
                <a:latin typeface="Calibri" charset="0"/>
              </a:rPr>
              <a:t>2015 fires)</a:t>
            </a:r>
            <a:endParaRPr lang="en-US" sz="3600" dirty="0">
              <a:latin typeface="Calibri" charset="0"/>
            </a:endParaRPr>
          </a:p>
        </p:txBody>
      </p:sp>
    </p:spTree>
    <p:extLst>
      <p:ext uri="{BB962C8B-B14F-4D97-AF65-F5344CB8AC3E}">
        <p14:creationId xmlns:p14="http://schemas.microsoft.com/office/powerpoint/2010/main" val="171963072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Project </a:t>
            </a:r>
            <a:r>
              <a:rPr lang="cs-CZ" dirty="0" err="1" smtClean="0"/>
              <a:t>consortium</a:t>
            </a:r>
            <a:endParaRPr lang="cs-CZ" dirty="0"/>
          </a:p>
        </p:txBody>
      </p:sp>
      <p:sp>
        <p:nvSpPr>
          <p:cNvPr id="3" name="Zástupný symbol pro obsah 2"/>
          <p:cNvSpPr>
            <a:spLocks noGrp="1"/>
          </p:cNvSpPr>
          <p:nvPr>
            <p:ph idx="1"/>
          </p:nvPr>
        </p:nvSpPr>
        <p:spPr/>
        <p:txBody>
          <a:bodyPr>
            <a:noAutofit/>
          </a:bodyPr>
          <a:lstStyle/>
          <a:p>
            <a:pPr marL="457200" indent="-457200">
              <a:buFont typeface="Arial" panose="020B0604020202020204" pitchFamily="34" charset="0"/>
              <a:buChar char="•"/>
            </a:pPr>
            <a:r>
              <a:rPr lang="en-US" sz="2400" dirty="0" smtClean="0"/>
              <a:t>Institute of Information Theory and Automation </a:t>
            </a:r>
          </a:p>
          <a:p>
            <a:pPr marL="457200" indent="-457200">
              <a:buFont typeface="Arial" panose="020B0604020202020204" pitchFamily="34" charset="0"/>
              <a:buChar char="•"/>
            </a:pPr>
            <a:r>
              <a:rPr lang="en-US" sz="2400" dirty="0" smtClean="0"/>
              <a:t>Norwegian Institute of Air Research</a:t>
            </a:r>
          </a:p>
          <a:p>
            <a:pPr marL="457200" indent="-457200">
              <a:buFont typeface="Arial" panose="020B0604020202020204" pitchFamily="34" charset="0"/>
              <a:buChar char="•"/>
            </a:pPr>
            <a:endParaRPr lang="en-US" sz="2400" dirty="0" smtClean="0"/>
          </a:p>
          <a:p>
            <a:pPr marL="457200" indent="-457200">
              <a:buFont typeface="Arial" panose="020B0604020202020204" pitchFamily="34" charset="0"/>
              <a:buChar char="•"/>
            </a:pPr>
            <a:r>
              <a:rPr lang="en-US" sz="2400" dirty="0" smtClean="0"/>
              <a:t>Complementary expertise:</a:t>
            </a:r>
          </a:p>
          <a:p>
            <a:pPr marL="1428750" lvl="1" indent="-457200">
              <a:buFont typeface="Arial" panose="020B0604020202020204" pitchFamily="34" charset="0"/>
              <a:buChar char="•"/>
            </a:pPr>
            <a:r>
              <a:rPr lang="en-US" sz="2000" dirty="0" smtClean="0"/>
              <a:t>inverse modeling (ÚTIA),</a:t>
            </a:r>
          </a:p>
          <a:p>
            <a:pPr marL="1428750" lvl="1" indent="-457200">
              <a:buFont typeface="Arial" panose="020B0604020202020204" pitchFamily="34" charset="0"/>
              <a:buChar char="•"/>
            </a:pPr>
            <a:r>
              <a:rPr lang="en-US" sz="2000" dirty="0" smtClean="0"/>
              <a:t>atmospheric modeling (NILU)</a:t>
            </a:r>
            <a:endParaRPr lang="cs-CZ" sz="2000" dirty="0"/>
          </a:p>
          <a:p>
            <a:pPr marL="457200" indent="-457200">
              <a:buFont typeface="Arial" panose="020B0604020202020204" pitchFamily="34" charset="0"/>
              <a:buChar char="•"/>
            </a:pPr>
            <a:r>
              <a:rPr lang="en-US" sz="2400" dirty="0" smtClean="0"/>
              <a:t>Collaboration on inverse modeling of radiation releases into atmosphere. </a:t>
            </a:r>
          </a:p>
          <a:p>
            <a:pPr marL="1428750" lvl="1" indent="-457200">
              <a:buFont typeface="Arial" panose="020B0604020202020204" pitchFamily="34" charset="0"/>
              <a:buChar char="•"/>
            </a:pPr>
            <a:r>
              <a:rPr lang="en-US" sz="2000" dirty="0" smtClean="0"/>
              <a:t>Better methods for scientists and radiation protection institutions</a:t>
            </a:r>
          </a:p>
          <a:p>
            <a:pPr marL="457200" indent="-457200">
              <a:buFont typeface="Arial" panose="020B0604020202020204" pitchFamily="34" charset="0"/>
              <a:buChar char="•"/>
            </a:pPr>
            <a:r>
              <a:rPr lang="en-US" sz="2400" dirty="0" smtClean="0"/>
              <a:t>Future work on parameter optimization, model calibration, etc.</a:t>
            </a:r>
            <a:endParaRPr lang="cs-CZ" sz="2400"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722" y="2204864"/>
            <a:ext cx="1212726" cy="1455271"/>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3690" y="1484784"/>
            <a:ext cx="1572766" cy="672695"/>
          </a:xfrm>
          <a:prstGeom prst="rect">
            <a:avLst/>
          </a:prstGeom>
        </p:spPr>
      </p:pic>
    </p:spTree>
    <p:extLst>
      <p:ext uri="{BB962C8B-B14F-4D97-AF65-F5344CB8AC3E}">
        <p14:creationId xmlns:p14="http://schemas.microsoft.com/office/powerpoint/2010/main" val="204097977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3" name="Group 1"/>
          <p:cNvGrpSpPr>
            <a:grpSpLocks/>
          </p:cNvGrpSpPr>
          <p:nvPr/>
        </p:nvGrpSpPr>
        <p:grpSpPr bwMode="auto">
          <a:xfrm>
            <a:off x="242888" y="5295900"/>
            <a:ext cx="8685212" cy="1517650"/>
            <a:chOff x="61914" y="811213"/>
            <a:chExt cx="8685535" cy="1517650"/>
          </a:xfrm>
        </p:grpSpPr>
        <p:pic>
          <p:nvPicPr>
            <p:cNvPr id="2358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914" y="811213"/>
              <a:ext cx="5625704"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85" name="Group 6"/>
            <p:cNvGrpSpPr>
              <a:grpSpLocks/>
            </p:cNvGrpSpPr>
            <p:nvPr/>
          </p:nvGrpSpPr>
          <p:grpSpPr bwMode="auto">
            <a:xfrm>
              <a:off x="5831633" y="1054099"/>
              <a:ext cx="2915816" cy="1222772"/>
              <a:chOff x="6169756" y="1054810"/>
              <a:chExt cx="2915767" cy="1220713"/>
            </a:xfrm>
          </p:grpSpPr>
          <p:sp>
            <p:nvSpPr>
              <p:cNvPr id="23586" name="TextBox 11"/>
              <p:cNvSpPr txBox="1">
                <a:spLocks noChangeArrowheads="1"/>
              </p:cNvSpPr>
              <p:nvPr/>
            </p:nvSpPr>
            <p:spPr bwMode="auto">
              <a:xfrm>
                <a:off x="6169756" y="1054810"/>
                <a:ext cx="2915767"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algn="ctr" eaLnBrk="1" hangingPunct="1"/>
                <a:r>
                  <a:rPr lang="en-US" sz="1400"/>
                  <a:t>Kashparov et al. (2000) &amp; Yoschenko et al. (2006): </a:t>
                </a:r>
              </a:p>
              <a:p>
                <a:pPr algn="ctr" eaLnBrk="1" hangingPunct="1"/>
                <a:r>
                  <a:rPr lang="en-US" sz="1400"/>
                  <a:t>10</a:t>
                </a:r>
                <a:r>
                  <a:rPr lang="en-US" sz="1400" baseline="30000"/>
                  <a:t>-5</a:t>
                </a:r>
                <a:r>
                  <a:rPr lang="en-US" sz="1400"/>
                  <a:t> – 10</a:t>
                </a:r>
                <a:r>
                  <a:rPr lang="en-US" sz="1400" baseline="30000"/>
                  <a:t>-6</a:t>
                </a:r>
                <a:r>
                  <a:rPr lang="en-US" sz="1400"/>
                  <a:t> m</a:t>
                </a:r>
                <a:r>
                  <a:rPr lang="en-US" sz="1400" baseline="30000"/>
                  <a:t>-1</a:t>
                </a:r>
                <a:r>
                  <a:rPr lang="en-US" sz="1400"/>
                  <a:t> (Sr, Cs)</a:t>
                </a:r>
              </a:p>
              <a:p>
                <a:pPr algn="ctr" eaLnBrk="1" hangingPunct="1"/>
                <a:r>
                  <a:rPr lang="en-US" sz="1400"/>
                  <a:t>10</a:t>
                </a:r>
                <a:r>
                  <a:rPr lang="en-US" sz="1400" baseline="30000"/>
                  <a:t>-6</a:t>
                </a:r>
                <a:r>
                  <a:rPr lang="en-US" sz="1400"/>
                  <a:t> – 10</a:t>
                </a:r>
                <a:r>
                  <a:rPr lang="en-US" sz="1400" baseline="30000"/>
                  <a:t>-7</a:t>
                </a:r>
                <a:r>
                  <a:rPr lang="en-US" sz="1400"/>
                  <a:t> m</a:t>
                </a:r>
                <a:r>
                  <a:rPr lang="en-US" sz="1400" baseline="30000"/>
                  <a:t>-1</a:t>
                </a:r>
                <a:r>
                  <a:rPr lang="en-US" sz="1400"/>
                  <a:t> (Pu, Am)</a:t>
                </a:r>
              </a:p>
            </p:txBody>
          </p:sp>
          <p:sp>
            <p:nvSpPr>
              <p:cNvPr id="28" name="Bent-Up Arrow 27"/>
              <p:cNvSpPr/>
              <p:nvPr/>
            </p:nvSpPr>
            <p:spPr>
              <a:xfrm>
                <a:off x="6804240" y="2040574"/>
                <a:ext cx="1069997" cy="234554"/>
              </a:xfrm>
              <a:prstGeom prst="bentUp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grpSp>
        <p:nvGrpSpPr>
          <p:cNvPr id="23554" name="Group 2"/>
          <p:cNvGrpSpPr>
            <a:grpSpLocks/>
          </p:cNvGrpSpPr>
          <p:nvPr/>
        </p:nvGrpSpPr>
        <p:grpSpPr bwMode="auto">
          <a:xfrm>
            <a:off x="217488" y="793750"/>
            <a:ext cx="8748712" cy="1544638"/>
            <a:chOff x="144463" y="2351088"/>
            <a:chExt cx="8748712" cy="1544637"/>
          </a:xfrm>
        </p:grpSpPr>
        <p:grpSp>
          <p:nvGrpSpPr>
            <p:cNvPr id="23571" name="Group 25"/>
            <p:cNvGrpSpPr>
              <a:grpSpLocks/>
            </p:cNvGrpSpPr>
            <p:nvPr/>
          </p:nvGrpSpPr>
          <p:grpSpPr bwMode="auto">
            <a:xfrm>
              <a:off x="144463" y="2351088"/>
              <a:ext cx="4752975" cy="1544637"/>
              <a:chOff x="144598" y="2375181"/>
              <a:chExt cx="4753321" cy="1543290"/>
            </a:xfrm>
          </p:grpSpPr>
          <p:grpSp>
            <p:nvGrpSpPr>
              <p:cNvPr id="23575" name="Group 13"/>
              <p:cNvGrpSpPr>
                <a:grpSpLocks/>
              </p:cNvGrpSpPr>
              <p:nvPr/>
            </p:nvGrpSpPr>
            <p:grpSpPr bwMode="auto">
              <a:xfrm>
                <a:off x="144598" y="2375181"/>
                <a:ext cx="4753321" cy="1543290"/>
                <a:chOff x="2046016" y="3193303"/>
                <a:chExt cx="5043186" cy="1872798"/>
              </a:xfrm>
            </p:grpSpPr>
            <p:pic>
              <p:nvPicPr>
                <p:cNvPr id="23581"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47900" y="3193303"/>
                  <a:ext cx="4381500" cy="187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2"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46016" y="3198161"/>
                  <a:ext cx="217197" cy="185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3"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909809" y="3886689"/>
                  <a:ext cx="1870223" cy="48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76" name="Picture 2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75350" y="2995125"/>
                <a:ext cx="218136" cy="76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7" name="Picture 2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95199" y="2995125"/>
                <a:ext cx="206970" cy="76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8" name="Picture 2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03535" y="2995125"/>
                <a:ext cx="161178" cy="76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9" name="Picture 2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90846" y="2995125"/>
                <a:ext cx="181988" cy="76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0" name="Picture 2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695380" y="2995125"/>
                <a:ext cx="182380" cy="76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572" name="Group 4"/>
            <p:cNvGrpSpPr>
              <a:grpSpLocks/>
            </p:cNvGrpSpPr>
            <p:nvPr/>
          </p:nvGrpSpPr>
          <p:grpSpPr bwMode="auto">
            <a:xfrm>
              <a:off x="5162550" y="2905125"/>
              <a:ext cx="3730625" cy="523875"/>
              <a:chOff x="5162149" y="2905780"/>
              <a:chExt cx="3730331" cy="523220"/>
            </a:xfrm>
          </p:grpSpPr>
          <p:sp>
            <p:nvSpPr>
              <p:cNvPr id="23573" name="TextBox 19"/>
              <p:cNvSpPr txBox="1">
                <a:spLocks noChangeArrowheads="1"/>
              </p:cNvSpPr>
              <p:nvPr/>
            </p:nvSpPr>
            <p:spPr bwMode="auto">
              <a:xfrm>
                <a:off x="6630322" y="2905780"/>
                <a:ext cx="22621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eaLnBrk="1" hangingPunct="1"/>
                <a:r>
                  <a:rPr lang="en-US" sz="1400"/>
                  <a:t>Amiro et al. (2006)</a:t>
                </a:r>
              </a:p>
              <a:p>
                <a:pPr eaLnBrk="1" hangingPunct="1"/>
                <a:r>
                  <a:rPr lang="en-US" sz="1400"/>
                  <a:t>Redistribution 20-100%</a:t>
                </a:r>
              </a:p>
            </p:txBody>
          </p:sp>
          <p:sp>
            <p:nvSpPr>
              <p:cNvPr id="29" name="Right Arrow 28"/>
              <p:cNvSpPr/>
              <p:nvPr/>
            </p:nvSpPr>
            <p:spPr>
              <a:xfrm>
                <a:off x="5162149" y="3116654"/>
                <a:ext cx="1200055" cy="117328"/>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grpSp>
        <p:nvGrpSpPr>
          <p:cNvPr id="23555" name="Group 3"/>
          <p:cNvGrpSpPr>
            <a:grpSpLocks/>
          </p:cNvGrpSpPr>
          <p:nvPr/>
        </p:nvGrpSpPr>
        <p:grpSpPr bwMode="auto">
          <a:xfrm>
            <a:off x="134938" y="2360613"/>
            <a:ext cx="8828087" cy="1457325"/>
            <a:chOff x="61913" y="3917950"/>
            <a:chExt cx="8829219" cy="1457325"/>
          </a:xfrm>
        </p:grpSpPr>
        <p:pic>
          <p:nvPicPr>
            <p:cNvPr id="23563" name="Picture 30"/>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1913" y="3917950"/>
              <a:ext cx="4765675" cy="1457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3564" name="Group 32"/>
            <p:cNvGrpSpPr>
              <a:grpSpLocks/>
            </p:cNvGrpSpPr>
            <p:nvPr/>
          </p:nvGrpSpPr>
          <p:grpSpPr bwMode="auto">
            <a:xfrm>
              <a:off x="3865563" y="4397375"/>
              <a:ext cx="376237" cy="952500"/>
              <a:chOff x="6208689" y="2739673"/>
              <a:chExt cx="376284" cy="951987"/>
            </a:xfrm>
          </p:grpSpPr>
          <p:sp>
            <p:nvSpPr>
              <p:cNvPr id="34" name="Oval 33"/>
              <p:cNvSpPr/>
              <p:nvPr/>
            </p:nvSpPr>
            <p:spPr>
              <a:xfrm>
                <a:off x="6209177" y="2739673"/>
                <a:ext cx="376332" cy="269730"/>
              </a:xfrm>
              <a:prstGeom prst="ellipse">
                <a:avLst/>
              </a:prstGeom>
              <a:solidFill>
                <a:schemeClr val="tx1">
                  <a:alpha val="0"/>
                </a:schemeClr>
              </a:solidFill>
              <a:ln w="444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Oval 34"/>
              <p:cNvSpPr/>
              <p:nvPr/>
            </p:nvSpPr>
            <p:spPr>
              <a:xfrm>
                <a:off x="6209177" y="3421930"/>
                <a:ext cx="376332" cy="269730"/>
              </a:xfrm>
              <a:prstGeom prst="ellipse">
                <a:avLst/>
              </a:prstGeom>
              <a:solidFill>
                <a:schemeClr val="tx1">
                  <a:alpha val="0"/>
                </a:schemeClr>
              </a:solidFill>
              <a:ln w="444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23565" name="Group 3"/>
            <p:cNvGrpSpPr>
              <a:grpSpLocks/>
            </p:cNvGrpSpPr>
            <p:nvPr/>
          </p:nvGrpSpPr>
          <p:grpSpPr bwMode="auto">
            <a:xfrm>
              <a:off x="5162550" y="4057653"/>
              <a:ext cx="3728582" cy="717150"/>
              <a:chOff x="5162149" y="4057327"/>
              <a:chExt cx="3729742" cy="717415"/>
            </a:xfrm>
          </p:grpSpPr>
          <p:sp>
            <p:nvSpPr>
              <p:cNvPr id="23566" name="TextBox 35"/>
              <p:cNvSpPr txBox="1">
                <a:spLocks noChangeArrowheads="1"/>
              </p:cNvSpPr>
              <p:nvPr/>
            </p:nvSpPr>
            <p:spPr bwMode="auto">
              <a:xfrm>
                <a:off x="6902462" y="4057327"/>
                <a:ext cx="17723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eaLnBrk="1" hangingPunct="1"/>
                <a:r>
                  <a:rPr lang="en-US" sz="1400"/>
                  <a:t>Horill et al. (1995)</a:t>
                </a:r>
              </a:p>
            </p:txBody>
          </p:sp>
          <p:sp>
            <p:nvSpPr>
              <p:cNvPr id="37" name="Right Arrow 36"/>
              <p:cNvSpPr/>
              <p:nvPr/>
            </p:nvSpPr>
            <p:spPr>
              <a:xfrm>
                <a:off x="5162803" y="4158962"/>
                <a:ext cx="1199090" cy="117518"/>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3568" name="TextBox 37"/>
              <p:cNvSpPr txBox="1">
                <a:spLocks noChangeArrowheads="1"/>
              </p:cNvSpPr>
              <p:nvPr/>
            </p:nvSpPr>
            <p:spPr bwMode="auto">
              <a:xfrm>
                <a:off x="5252736" y="4466851"/>
                <a:ext cx="3639155" cy="30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eaLnBrk="1" hangingPunct="1"/>
                <a:r>
                  <a:rPr lang="en-US" sz="1400"/>
                  <a:t>Strode et al. (2012) JGR reports 40-70%</a:t>
                </a:r>
              </a:p>
            </p:txBody>
          </p:sp>
        </p:grpSp>
      </p:grpSp>
      <p:grpSp>
        <p:nvGrpSpPr>
          <p:cNvPr id="23556" name="Group 4"/>
          <p:cNvGrpSpPr>
            <a:grpSpLocks/>
          </p:cNvGrpSpPr>
          <p:nvPr/>
        </p:nvGrpSpPr>
        <p:grpSpPr bwMode="auto">
          <a:xfrm>
            <a:off x="496888" y="3832225"/>
            <a:ext cx="8323262" cy="1468438"/>
            <a:chOff x="712788" y="5389563"/>
            <a:chExt cx="8323262" cy="1468437"/>
          </a:xfrm>
        </p:grpSpPr>
        <p:pic>
          <p:nvPicPr>
            <p:cNvPr id="23558" name="Picture 38"/>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12788" y="5389563"/>
              <a:ext cx="2201862"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9" name="Group 2"/>
            <p:cNvGrpSpPr>
              <a:grpSpLocks/>
            </p:cNvGrpSpPr>
            <p:nvPr/>
          </p:nvGrpSpPr>
          <p:grpSpPr bwMode="auto">
            <a:xfrm>
              <a:off x="3013075" y="5797550"/>
              <a:ext cx="6022975" cy="522288"/>
              <a:chOff x="3012399" y="5796820"/>
              <a:chExt cx="6024097" cy="523220"/>
            </a:xfrm>
          </p:grpSpPr>
          <p:sp>
            <p:nvSpPr>
              <p:cNvPr id="23560" name="TextBox 39"/>
              <p:cNvSpPr txBox="1">
                <a:spLocks noChangeArrowheads="1"/>
              </p:cNvSpPr>
              <p:nvPr/>
            </p:nvSpPr>
            <p:spPr bwMode="auto">
              <a:xfrm>
                <a:off x="3012399" y="5796820"/>
                <a:ext cx="22403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algn="ctr" eaLnBrk="1" hangingPunct="1"/>
                <a:r>
                  <a:rPr lang="en-US" sz="1400"/>
                  <a:t>What happens with soil-bound cesium?</a:t>
                </a:r>
              </a:p>
            </p:txBody>
          </p:sp>
          <p:sp>
            <p:nvSpPr>
              <p:cNvPr id="23561" name="TextBox 40"/>
              <p:cNvSpPr txBox="1">
                <a:spLocks noChangeArrowheads="1"/>
              </p:cNvSpPr>
              <p:nvPr/>
            </p:nvSpPr>
            <p:spPr bwMode="auto">
              <a:xfrm>
                <a:off x="6448165" y="5929535"/>
                <a:ext cx="25883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eaLnBrk="1" hangingPunct="1"/>
                <a:r>
                  <a:rPr lang="en-US" sz="1400"/>
                  <a:t>Paliouris et al. (1995) &gt;20% </a:t>
                </a:r>
              </a:p>
            </p:txBody>
          </p:sp>
          <p:sp>
            <p:nvSpPr>
              <p:cNvPr id="42" name="Right Arrow 41"/>
              <p:cNvSpPr/>
              <p:nvPr/>
            </p:nvSpPr>
            <p:spPr>
              <a:xfrm>
                <a:off x="5197206" y="6048094"/>
                <a:ext cx="1200374" cy="117685"/>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sp>
        <p:nvSpPr>
          <p:cNvPr id="38" name="Title 1"/>
          <p:cNvSpPr>
            <a:spLocks noGrp="1"/>
          </p:cNvSpPr>
          <p:nvPr>
            <p:ph type="title"/>
          </p:nvPr>
        </p:nvSpPr>
        <p:spPr>
          <a:xfrm>
            <a:off x="35496" y="188640"/>
            <a:ext cx="8229600" cy="778098"/>
          </a:xfrm>
        </p:spPr>
        <p:txBody>
          <a:bodyPr/>
          <a:lstStyle/>
          <a:p>
            <a:pPr algn="l"/>
            <a:r>
              <a:rPr lang="en-US" sz="3600" dirty="0" smtClean="0"/>
              <a:t>Applications </a:t>
            </a:r>
            <a:r>
              <a:rPr lang="en-US" sz="3600" dirty="0" smtClean="0"/>
              <a:t>(c. </a:t>
            </a:r>
            <a:r>
              <a:rPr lang="en-US" sz="3600" dirty="0" smtClean="0">
                <a:latin typeface="Calibri" charset="0"/>
              </a:rPr>
              <a:t>2015 fires)</a:t>
            </a:r>
            <a:endParaRPr lang="en-US" sz="3600" dirty="0">
              <a:latin typeface="Calibri" charset="0"/>
            </a:endParaRPr>
          </a:p>
        </p:txBody>
      </p:sp>
    </p:spTree>
    <p:extLst>
      <p:ext uri="{BB962C8B-B14F-4D97-AF65-F5344CB8AC3E}">
        <p14:creationId xmlns:p14="http://schemas.microsoft.com/office/powerpoint/2010/main" val="190606953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Placeholder 6"/>
          <p:cNvSpPr>
            <a:spLocks noGrp="1"/>
          </p:cNvSpPr>
          <p:nvPr>
            <p:ph type="body" idx="1"/>
          </p:nvPr>
        </p:nvSpPr>
        <p:spPr>
          <a:xfrm>
            <a:off x="812800" y="981075"/>
            <a:ext cx="4040188" cy="639763"/>
          </a:xfrm>
        </p:spPr>
        <p:txBody>
          <a:bodyPr/>
          <a:lstStyle/>
          <a:p>
            <a:r>
              <a:rPr lang="en-US" dirty="0">
                <a:latin typeface="Calibri" charset="0"/>
              </a:rPr>
              <a:t>Activity concentration</a:t>
            </a:r>
          </a:p>
        </p:txBody>
      </p:sp>
      <p:sp>
        <p:nvSpPr>
          <p:cNvPr id="26627" name="Text Placeholder 8"/>
          <p:cNvSpPr>
            <a:spLocks noGrp="1"/>
          </p:cNvSpPr>
          <p:nvPr>
            <p:ph type="body" sz="quarter" idx="3"/>
          </p:nvPr>
        </p:nvSpPr>
        <p:spPr>
          <a:xfrm>
            <a:off x="5000625" y="981075"/>
            <a:ext cx="4041775" cy="639763"/>
          </a:xfrm>
        </p:spPr>
        <p:txBody>
          <a:bodyPr/>
          <a:lstStyle/>
          <a:p>
            <a:r>
              <a:rPr lang="en-US" dirty="0">
                <a:latin typeface="Calibri" charset="0"/>
              </a:rPr>
              <a:t>Accumulated deposition</a:t>
            </a:r>
          </a:p>
        </p:txBody>
      </p:sp>
      <p:pic>
        <p:nvPicPr>
          <p:cNvPr id="26628" name="Content Placeholder 11" descr="Apri-May.gif"/>
          <p:cNvPicPr>
            <a:picLocks noGrp="1" noChangeAspect="1"/>
          </p:cNvPicPr>
          <p:nvPr>
            <p:ph sz="quarter" idx="4"/>
          </p:nvPr>
        </p:nvPicPr>
        <p:blipFill>
          <a:blip r:embed="rId2">
            <a:extLst>
              <a:ext uri="{28A0092B-C50C-407E-A947-70E740481C1C}">
                <a14:useLocalDpi xmlns:a14="http://schemas.microsoft.com/office/drawing/2010/main" val="0"/>
              </a:ext>
            </a:extLst>
          </a:blip>
          <a:srcRect l="-26718" r="-26718"/>
          <a:stretch>
            <a:fillRect/>
          </a:stretch>
        </p:blipFill>
        <p:spPr>
          <a:xfrm>
            <a:off x="3740150" y="1719263"/>
            <a:ext cx="5403850" cy="4846637"/>
          </a:xfrm>
        </p:spPr>
      </p:pic>
      <p:pic>
        <p:nvPicPr>
          <p:cNvPr id="26629" name="Content Placeholder 2" descr="Apr.gif"/>
          <p:cNvPicPr>
            <a:picLocks noGrp="1" noChangeAspect="1"/>
          </p:cNvPicPr>
          <p:nvPr>
            <p:ph sz="half" idx="2"/>
          </p:nvPr>
        </p:nvPicPr>
        <p:blipFill>
          <a:blip r:embed="rId3">
            <a:extLst>
              <a:ext uri="{28A0092B-C50C-407E-A947-70E740481C1C}">
                <a14:useLocalDpi xmlns:a14="http://schemas.microsoft.com/office/drawing/2010/main" val="0"/>
              </a:ext>
            </a:extLst>
          </a:blip>
          <a:srcRect l="-26691" r="-26691"/>
          <a:stretch>
            <a:fillRect/>
          </a:stretch>
        </p:blipFill>
        <p:spPr>
          <a:xfrm>
            <a:off x="90488" y="1716088"/>
            <a:ext cx="4968875" cy="4859337"/>
          </a:xfrm>
        </p:spPr>
      </p:pic>
      <p:graphicFrame>
        <p:nvGraphicFramePr>
          <p:cNvPr id="3" name="Table 2"/>
          <p:cNvGraphicFramePr>
            <a:graphicFrameLocks noGrp="1"/>
          </p:cNvGraphicFramePr>
          <p:nvPr/>
        </p:nvGraphicFramePr>
        <p:xfrm>
          <a:off x="611188" y="1931988"/>
          <a:ext cx="8075612" cy="2865437"/>
        </p:xfrm>
        <a:graphic>
          <a:graphicData uri="http://schemas.openxmlformats.org/drawingml/2006/table">
            <a:tbl>
              <a:tblPr firstRow="1" bandRow="1">
                <a:tableStyleId>{5C22544A-7EE6-4342-B048-85BDC9FD1C3A}</a:tableStyleId>
              </a:tblPr>
              <a:tblGrid>
                <a:gridCol w="1008158"/>
                <a:gridCol w="1368215"/>
                <a:gridCol w="1656260"/>
                <a:gridCol w="1728272"/>
                <a:gridCol w="2314707"/>
              </a:tblGrid>
              <a:tr h="640151">
                <a:tc>
                  <a:txBody>
                    <a:bodyPr/>
                    <a:lstStyle/>
                    <a:p>
                      <a:endParaRPr lang="en-US" sz="1800" dirty="0"/>
                    </a:p>
                  </a:txBody>
                  <a:tcPr marL="91444" marR="91444" marT="45725" marB="45725"/>
                </a:tc>
                <a:tc>
                  <a:txBody>
                    <a:bodyPr/>
                    <a:lstStyle/>
                    <a:p>
                      <a:r>
                        <a:rPr lang="en-US" sz="1800" dirty="0" smtClean="0"/>
                        <a:t>Deposition</a:t>
                      </a:r>
                      <a:endParaRPr lang="en-US" sz="1800" baseline="0" dirty="0" smtClean="0"/>
                    </a:p>
                    <a:p>
                      <a:r>
                        <a:rPr lang="en-US" sz="1800" baseline="0" dirty="0" smtClean="0"/>
                        <a:t>(</a:t>
                      </a:r>
                      <a:r>
                        <a:rPr lang="en-US" sz="1800" baseline="0" dirty="0" err="1" smtClean="0"/>
                        <a:t>kBq</a:t>
                      </a:r>
                      <a:r>
                        <a:rPr lang="en-US" sz="1800" baseline="0" dirty="0" smtClean="0"/>
                        <a:t> m</a:t>
                      </a:r>
                      <a:r>
                        <a:rPr lang="en-US" sz="1800" baseline="30000" dirty="0" smtClean="0"/>
                        <a:t>-2</a:t>
                      </a:r>
                      <a:r>
                        <a:rPr lang="en-US" sz="1800" baseline="0" dirty="0" smtClean="0"/>
                        <a:t>)</a:t>
                      </a:r>
                      <a:endParaRPr lang="en-US" sz="1800" dirty="0"/>
                    </a:p>
                  </a:txBody>
                  <a:tcPr marL="91444" marR="91444" marT="45725" marB="45725"/>
                </a:tc>
                <a:tc>
                  <a:txBody>
                    <a:bodyPr/>
                    <a:lstStyle/>
                    <a:p>
                      <a:r>
                        <a:rPr lang="en-US" sz="1800" dirty="0" smtClean="0"/>
                        <a:t>Concentration</a:t>
                      </a:r>
                    </a:p>
                    <a:p>
                      <a:r>
                        <a:rPr lang="en-US" sz="1800" dirty="0" smtClean="0"/>
                        <a:t>(</a:t>
                      </a:r>
                      <a:r>
                        <a:rPr lang="en-US" sz="1800" dirty="0" err="1" smtClean="0"/>
                        <a:t>mBq</a:t>
                      </a:r>
                      <a:r>
                        <a:rPr lang="en-US" sz="1800" dirty="0" smtClean="0"/>
                        <a:t> m</a:t>
                      </a:r>
                      <a:r>
                        <a:rPr lang="en-US" sz="1800" baseline="30000" dirty="0" smtClean="0"/>
                        <a:t>-3</a:t>
                      </a:r>
                      <a:r>
                        <a:rPr lang="en-US" sz="1800" dirty="0" smtClean="0"/>
                        <a:t>)</a:t>
                      </a:r>
                      <a:endParaRPr lang="en-US" sz="1800" dirty="0"/>
                    </a:p>
                  </a:txBody>
                  <a:tcPr marL="91444" marR="91444" marT="45725" marB="45725"/>
                </a:tc>
                <a:tc>
                  <a:txBody>
                    <a:bodyPr/>
                    <a:lstStyle/>
                    <a:p>
                      <a:r>
                        <a:rPr lang="en-US" sz="1800" dirty="0" err="1" smtClean="0"/>
                        <a:t>Resuspension</a:t>
                      </a:r>
                      <a:endParaRPr lang="en-US" sz="1800" dirty="0" smtClean="0"/>
                    </a:p>
                    <a:p>
                      <a:r>
                        <a:rPr lang="en-US" sz="1800" dirty="0" smtClean="0"/>
                        <a:t>grid-cell (m</a:t>
                      </a:r>
                      <a:r>
                        <a:rPr lang="en-US" sz="1800" baseline="30000" dirty="0" smtClean="0"/>
                        <a:t>-1</a:t>
                      </a:r>
                      <a:r>
                        <a:rPr lang="en-US" sz="1800" dirty="0" smtClean="0"/>
                        <a:t>)</a:t>
                      </a:r>
                      <a:endParaRPr lang="en-US" sz="1800" dirty="0"/>
                    </a:p>
                  </a:txBody>
                  <a:tcPr marL="91444" marR="91444" marT="45725" marB="45725"/>
                </a:tc>
                <a:tc>
                  <a:txBody>
                    <a:bodyPr/>
                    <a:lstStyle/>
                    <a:p>
                      <a:r>
                        <a:rPr lang="en-US" sz="1800" dirty="0" err="1" smtClean="0"/>
                        <a:t>Resuspension</a:t>
                      </a:r>
                      <a:endParaRPr lang="en-US" sz="1800" dirty="0" smtClean="0"/>
                    </a:p>
                    <a:p>
                      <a:r>
                        <a:rPr lang="en-US" sz="1800" dirty="0" smtClean="0"/>
                        <a:t>100</a:t>
                      </a:r>
                      <a:r>
                        <a:rPr lang="en-US" sz="1800" smtClean="0"/>
                        <a:t>×100m </a:t>
                      </a:r>
                      <a:r>
                        <a:rPr lang="en-US" sz="1800" dirty="0" smtClean="0"/>
                        <a:t>(m</a:t>
                      </a:r>
                      <a:r>
                        <a:rPr lang="en-US" sz="1800" baseline="30000" dirty="0" smtClean="0"/>
                        <a:t>-1</a:t>
                      </a:r>
                      <a:r>
                        <a:rPr lang="en-US" sz="1800" dirty="0" smtClean="0"/>
                        <a:t>)</a:t>
                      </a:r>
                    </a:p>
                  </a:txBody>
                  <a:tcPr marL="91444" marR="91444" marT="45725" marB="45725"/>
                </a:tc>
              </a:tr>
              <a:tr h="370881">
                <a:tc>
                  <a:txBody>
                    <a:bodyPr/>
                    <a:lstStyle/>
                    <a:p>
                      <a:r>
                        <a:rPr lang="en-US" sz="1800" dirty="0" smtClean="0"/>
                        <a:t>Cs-137</a:t>
                      </a:r>
                      <a:endParaRPr lang="en-US" sz="1800" dirty="0"/>
                    </a:p>
                  </a:txBody>
                  <a:tcPr marL="91444" marR="91444" marT="45725" marB="45725"/>
                </a:tc>
                <a:tc>
                  <a:txBody>
                    <a:bodyPr/>
                    <a:lstStyle/>
                    <a:p>
                      <a:r>
                        <a:rPr lang="en-US" sz="1800" dirty="0" smtClean="0"/>
                        <a:t>179.8</a:t>
                      </a:r>
                      <a:endParaRPr lang="en-US" sz="1800" dirty="0"/>
                    </a:p>
                  </a:txBody>
                  <a:tcPr marL="91444" marR="91444" marT="45725" marB="45725"/>
                </a:tc>
                <a:tc>
                  <a:txBody>
                    <a:bodyPr/>
                    <a:lstStyle/>
                    <a:p>
                      <a:r>
                        <a:rPr lang="en-US" sz="1800" dirty="0" smtClean="0"/>
                        <a:t>4.05</a:t>
                      </a:r>
                      <a:endParaRPr lang="en-US" sz="1800" dirty="0"/>
                    </a:p>
                  </a:txBody>
                  <a:tcPr marL="91444" marR="91444"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2.2 </a:t>
                      </a:r>
                      <a:r>
                        <a:rPr lang="en-US" sz="1800" baseline="0" dirty="0" smtClean="0"/>
                        <a:t> × 10</a:t>
                      </a:r>
                      <a:r>
                        <a:rPr lang="en-US" sz="1800" baseline="30000" dirty="0" smtClean="0"/>
                        <a:t>-8</a:t>
                      </a:r>
                    </a:p>
                  </a:txBody>
                  <a:tcPr marL="91444" marR="91444"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1.8</a:t>
                      </a:r>
                      <a:r>
                        <a:rPr lang="en-US" sz="1800" baseline="0" dirty="0" smtClean="0"/>
                        <a:t> × 10</a:t>
                      </a:r>
                      <a:r>
                        <a:rPr lang="en-US" sz="1800" baseline="30000" dirty="0" smtClean="0"/>
                        <a:t>-5</a:t>
                      </a:r>
                    </a:p>
                  </a:txBody>
                  <a:tcPr marL="91444" marR="91444" marT="45725" marB="45725"/>
                </a:tc>
              </a:tr>
              <a:tr h="370881">
                <a:tc>
                  <a:txBody>
                    <a:bodyPr/>
                    <a:lstStyle/>
                    <a:p>
                      <a:r>
                        <a:rPr lang="en-US" sz="1800" dirty="0" smtClean="0"/>
                        <a:t>Sr-90</a:t>
                      </a:r>
                      <a:endParaRPr lang="en-US" sz="1800" dirty="0"/>
                    </a:p>
                  </a:txBody>
                  <a:tcPr marL="91444" marR="91444" marT="45725" marB="45725"/>
                </a:tc>
                <a:tc>
                  <a:txBody>
                    <a:bodyPr/>
                    <a:lstStyle/>
                    <a:p>
                      <a:r>
                        <a:rPr lang="en-US" sz="1800" dirty="0" smtClean="0"/>
                        <a:t>46.5</a:t>
                      </a:r>
                      <a:endParaRPr lang="en-US" sz="1800" dirty="0"/>
                    </a:p>
                  </a:txBody>
                  <a:tcPr marL="91444" marR="91444" marT="45725" marB="45725"/>
                </a:tc>
                <a:tc>
                  <a:txBody>
                    <a:bodyPr/>
                    <a:lstStyle/>
                    <a:p>
                      <a:r>
                        <a:rPr lang="en-US" sz="1800" dirty="0" smtClean="0"/>
                        <a:t>1.16</a:t>
                      </a:r>
                      <a:endParaRPr lang="en-US" sz="1800" dirty="0"/>
                    </a:p>
                  </a:txBody>
                  <a:tcPr marL="91444" marR="91444"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2.6</a:t>
                      </a:r>
                      <a:r>
                        <a:rPr lang="en-US" sz="1800" baseline="0" dirty="0" smtClean="0"/>
                        <a:t> × 10</a:t>
                      </a:r>
                      <a:r>
                        <a:rPr lang="en-US" sz="1800" baseline="30000" dirty="0" smtClean="0"/>
                        <a:t>-8</a:t>
                      </a:r>
                    </a:p>
                  </a:txBody>
                  <a:tcPr marL="91444" marR="91444"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1.8</a:t>
                      </a:r>
                      <a:r>
                        <a:rPr lang="en-US" sz="1800" baseline="0" dirty="0" smtClean="0"/>
                        <a:t> × 10</a:t>
                      </a:r>
                      <a:r>
                        <a:rPr lang="en-US" sz="1800" baseline="30000" dirty="0" smtClean="0"/>
                        <a:t>-5</a:t>
                      </a:r>
                    </a:p>
                  </a:txBody>
                  <a:tcPr marL="91444" marR="91444" marT="45725" marB="45725"/>
                </a:tc>
              </a:tr>
              <a:tr h="370881">
                <a:tc>
                  <a:txBody>
                    <a:bodyPr/>
                    <a:lstStyle/>
                    <a:p>
                      <a:r>
                        <a:rPr lang="en-US" sz="1800" dirty="0" smtClean="0"/>
                        <a:t>Pu-238</a:t>
                      </a:r>
                    </a:p>
                  </a:txBody>
                  <a:tcPr marL="91444" marR="91444" marT="45725" marB="45725"/>
                </a:tc>
                <a:tc>
                  <a:txBody>
                    <a:bodyPr/>
                    <a:lstStyle/>
                    <a:p>
                      <a:r>
                        <a:rPr lang="en-US" sz="1800" dirty="0" smtClean="0"/>
                        <a:t>0.48</a:t>
                      </a:r>
                      <a:endParaRPr lang="en-US" sz="1800" dirty="0"/>
                    </a:p>
                  </a:txBody>
                  <a:tcPr marL="91444" marR="91444" marT="45725" marB="45725"/>
                </a:tc>
                <a:tc>
                  <a:txBody>
                    <a:bodyPr/>
                    <a:lstStyle/>
                    <a:p>
                      <a:r>
                        <a:rPr lang="en-US" sz="1800" dirty="0" smtClean="0"/>
                        <a:t>0.005</a:t>
                      </a:r>
                      <a:endParaRPr lang="en-US" sz="1800" dirty="0"/>
                    </a:p>
                  </a:txBody>
                  <a:tcPr marL="91444" marR="91444"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1.0</a:t>
                      </a:r>
                      <a:r>
                        <a:rPr lang="en-US" sz="1800" baseline="0" dirty="0" smtClean="0"/>
                        <a:t> × 10</a:t>
                      </a:r>
                      <a:r>
                        <a:rPr lang="en-US" sz="1800" baseline="30000" dirty="0" smtClean="0"/>
                        <a:t>-8</a:t>
                      </a:r>
                    </a:p>
                  </a:txBody>
                  <a:tcPr marL="91444" marR="91444"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8.9</a:t>
                      </a:r>
                      <a:r>
                        <a:rPr lang="en-US" sz="1800" baseline="0" dirty="0" smtClean="0"/>
                        <a:t> × 10</a:t>
                      </a:r>
                      <a:r>
                        <a:rPr lang="en-US" sz="1800" baseline="30000" dirty="0" smtClean="0"/>
                        <a:t>-6</a:t>
                      </a:r>
                    </a:p>
                  </a:txBody>
                  <a:tcPr marL="91444" marR="91444" marT="45725" marB="45725"/>
                </a:tc>
              </a:tr>
              <a:tr h="370881">
                <a:tc>
                  <a:txBody>
                    <a:bodyPr/>
                    <a:lstStyle/>
                    <a:p>
                      <a:r>
                        <a:rPr lang="en-US" sz="1800" dirty="0" smtClean="0"/>
                        <a:t>Pu-239</a:t>
                      </a:r>
                      <a:endParaRPr lang="en-US" sz="1800" dirty="0"/>
                    </a:p>
                  </a:txBody>
                  <a:tcPr marL="91444" marR="91444" marT="45725" marB="45725"/>
                </a:tc>
                <a:tc>
                  <a:txBody>
                    <a:bodyPr/>
                    <a:lstStyle/>
                    <a:p>
                      <a:r>
                        <a:rPr lang="en-US" sz="1800" dirty="0" smtClean="0"/>
                        <a:t>0.38</a:t>
                      </a:r>
                      <a:endParaRPr lang="en-US" sz="1800" dirty="0"/>
                    </a:p>
                  </a:txBody>
                  <a:tcPr marL="91444" marR="91444" marT="45725" marB="45725"/>
                </a:tc>
                <a:tc>
                  <a:txBody>
                    <a:bodyPr/>
                    <a:lstStyle/>
                    <a:p>
                      <a:r>
                        <a:rPr lang="en-US" sz="1800" dirty="0" smtClean="0"/>
                        <a:t>0.004</a:t>
                      </a:r>
                      <a:endParaRPr lang="en-US" sz="1800" dirty="0"/>
                    </a:p>
                  </a:txBody>
                  <a:tcPr marL="91444" marR="91444"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1.0</a:t>
                      </a:r>
                      <a:r>
                        <a:rPr lang="en-US" sz="1800" baseline="0" dirty="0" smtClean="0"/>
                        <a:t> × 10</a:t>
                      </a:r>
                      <a:r>
                        <a:rPr lang="en-US" sz="1800" baseline="30000" dirty="0" smtClean="0"/>
                        <a:t>-8</a:t>
                      </a:r>
                    </a:p>
                  </a:txBody>
                  <a:tcPr marL="91444" marR="91444"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8.9</a:t>
                      </a:r>
                      <a:r>
                        <a:rPr lang="en-US" sz="1800" baseline="0" dirty="0" smtClean="0"/>
                        <a:t> × 10</a:t>
                      </a:r>
                      <a:r>
                        <a:rPr lang="en-US" sz="1800" baseline="30000" dirty="0" smtClean="0"/>
                        <a:t>-6</a:t>
                      </a:r>
                    </a:p>
                  </a:txBody>
                  <a:tcPr marL="91444" marR="91444" marT="45725" marB="45725"/>
                </a:tc>
              </a:tr>
              <a:tr h="370881">
                <a:tc>
                  <a:txBody>
                    <a:bodyPr/>
                    <a:lstStyle/>
                    <a:p>
                      <a:r>
                        <a:rPr lang="en-US" sz="1800" dirty="0" smtClean="0"/>
                        <a:t>Pu-240</a:t>
                      </a:r>
                      <a:endParaRPr lang="en-US" sz="1800" dirty="0"/>
                    </a:p>
                  </a:txBody>
                  <a:tcPr marL="91444" marR="91444" marT="45725" marB="45725"/>
                </a:tc>
                <a:tc>
                  <a:txBody>
                    <a:bodyPr/>
                    <a:lstStyle/>
                    <a:p>
                      <a:r>
                        <a:rPr lang="en-US" sz="1800" dirty="0" smtClean="0"/>
                        <a:t>0.58</a:t>
                      </a:r>
                    </a:p>
                  </a:txBody>
                  <a:tcPr marL="91444" marR="91444" marT="45725" marB="45725"/>
                </a:tc>
                <a:tc>
                  <a:txBody>
                    <a:bodyPr/>
                    <a:lstStyle/>
                    <a:p>
                      <a:r>
                        <a:rPr lang="en-US" sz="1800" dirty="0" smtClean="0"/>
                        <a:t>0.007</a:t>
                      </a:r>
                      <a:endParaRPr lang="en-US" sz="1800" dirty="0"/>
                    </a:p>
                  </a:txBody>
                  <a:tcPr marL="91444" marR="91444"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1.2</a:t>
                      </a:r>
                      <a:r>
                        <a:rPr lang="en-US" sz="1800" baseline="0" dirty="0" smtClean="0"/>
                        <a:t> × 10</a:t>
                      </a:r>
                      <a:r>
                        <a:rPr lang="en-US" sz="1800" baseline="30000" dirty="0" smtClean="0"/>
                        <a:t>-8</a:t>
                      </a:r>
                    </a:p>
                  </a:txBody>
                  <a:tcPr marL="91444" marR="91444"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8.9</a:t>
                      </a:r>
                      <a:r>
                        <a:rPr lang="en-US" sz="1800" baseline="0" dirty="0" smtClean="0"/>
                        <a:t> × 10</a:t>
                      </a:r>
                      <a:r>
                        <a:rPr lang="en-US" sz="1800" baseline="30000" dirty="0" smtClean="0"/>
                        <a:t>-6</a:t>
                      </a:r>
                    </a:p>
                  </a:txBody>
                  <a:tcPr marL="91444" marR="91444" marT="45725" marB="45725"/>
                </a:tc>
              </a:tr>
              <a:tr h="370881">
                <a:tc>
                  <a:txBody>
                    <a:bodyPr/>
                    <a:lstStyle/>
                    <a:p>
                      <a:r>
                        <a:rPr lang="en-US" sz="1800" dirty="0" smtClean="0"/>
                        <a:t>Am-241</a:t>
                      </a:r>
                      <a:endParaRPr lang="en-US" sz="1800" dirty="0"/>
                    </a:p>
                  </a:txBody>
                  <a:tcPr marL="91444" marR="91444" marT="45725" marB="45725"/>
                </a:tc>
                <a:tc>
                  <a:txBody>
                    <a:bodyPr/>
                    <a:lstStyle/>
                    <a:p>
                      <a:r>
                        <a:rPr lang="en-US" sz="1800" dirty="0" smtClean="0"/>
                        <a:t>1.82</a:t>
                      </a:r>
                      <a:endParaRPr lang="en-US" sz="1800" dirty="0"/>
                    </a:p>
                  </a:txBody>
                  <a:tcPr marL="91444" marR="91444" marT="45725" marB="45725"/>
                </a:tc>
                <a:tc>
                  <a:txBody>
                    <a:bodyPr/>
                    <a:lstStyle/>
                    <a:p>
                      <a:r>
                        <a:rPr lang="en-US" sz="1800" dirty="0" smtClean="0"/>
                        <a:t>0.021</a:t>
                      </a:r>
                      <a:endParaRPr lang="en-US" sz="1800" dirty="0"/>
                    </a:p>
                  </a:txBody>
                  <a:tcPr marL="91444" marR="91444"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1.2</a:t>
                      </a:r>
                      <a:r>
                        <a:rPr lang="en-US" sz="1800" baseline="0" dirty="0" smtClean="0"/>
                        <a:t> × 10</a:t>
                      </a:r>
                      <a:r>
                        <a:rPr lang="en-US" sz="1800" baseline="30000" dirty="0" smtClean="0"/>
                        <a:t>-8</a:t>
                      </a:r>
                    </a:p>
                  </a:txBody>
                  <a:tcPr marL="91444" marR="91444"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8.9</a:t>
                      </a:r>
                      <a:r>
                        <a:rPr lang="en-US" sz="1800" baseline="0" dirty="0" smtClean="0"/>
                        <a:t> × 10</a:t>
                      </a:r>
                      <a:r>
                        <a:rPr lang="en-US" sz="1800" baseline="30000" dirty="0" smtClean="0"/>
                        <a:t>-6</a:t>
                      </a:r>
                    </a:p>
                  </a:txBody>
                  <a:tcPr marL="91444" marR="91444" marT="45725" marB="45725"/>
                </a:tc>
              </a:tr>
            </a:tbl>
          </a:graphicData>
        </a:graphic>
      </p:graphicFrame>
      <p:sp>
        <p:nvSpPr>
          <p:cNvPr id="9" name="Title 1"/>
          <p:cNvSpPr>
            <a:spLocks noGrp="1"/>
          </p:cNvSpPr>
          <p:nvPr>
            <p:ph type="title"/>
          </p:nvPr>
        </p:nvSpPr>
        <p:spPr>
          <a:xfrm>
            <a:off x="35496" y="274638"/>
            <a:ext cx="8229600" cy="994122"/>
          </a:xfrm>
        </p:spPr>
        <p:txBody>
          <a:bodyPr/>
          <a:lstStyle/>
          <a:p>
            <a:pPr algn="l"/>
            <a:r>
              <a:rPr lang="en-US" sz="3600" dirty="0" smtClean="0"/>
              <a:t>Applications </a:t>
            </a:r>
            <a:r>
              <a:rPr lang="en-US" sz="3600" dirty="0" smtClean="0"/>
              <a:t>(c. </a:t>
            </a:r>
            <a:r>
              <a:rPr lang="en-US" sz="3600" dirty="0" smtClean="0">
                <a:latin typeface="Calibri" charset="0"/>
              </a:rPr>
              <a:t>2015 fires)</a:t>
            </a:r>
            <a:endParaRPr lang="en-US" sz="3600" dirty="0">
              <a:latin typeface="Calibri" charset="0"/>
            </a:endParaRPr>
          </a:p>
        </p:txBody>
      </p:sp>
    </p:spTree>
    <p:extLst>
      <p:ext uri="{BB962C8B-B14F-4D97-AF65-F5344CB8AC3E}">
        <p14:creationId xmlns:p14="http://schemas.microsoft.com/office/powerpoint/2010/main" val="3928269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Placeholder 2"/>
          <p:cNvSpPr>
            <a:spLocks noGrp="1"/>
          </p:cNvSpPr>
          <p:nvPr>
            <p:ph type="body" idx="1"/>
          </p:nvPr>
        </p:nvSpPr>
        <p:spPr>
          <a:xfrm>
            <a:off x="762000" y="981075"/>
            <a:ext cx="4040188" cy="639763"/>
          </a:xfrm>
        </p:spPr>
        <p:txBody>
          <a:bodyPr/>
          <a:lstStyle/>
          <a:p>
            <a:r>
              <a:rPr lang="en-US">
                <a:latin typeface="Calibri" charset="0"/>
              </a:rPr>
              <a:t>Activity concentration</a:t>
            </a:r>
          </a:p>
        </p:txBody>
      </p:sp>
      <p:sp>
        <p:nvSpPr>
          <p:cNvPr id="27651" name="Text Placeholder 4"/>
          <p:cNvSpPr>
            <a:spLocks noGrp="1"/>
          </p:cNvSpPr>
          <p:nvPr>
            <p:ph type="body" sz="quarter" idx="3"/>
          </p:nvPr>
        </p:nvSpPr>
        <p:spPr>
          <a:xfrm>
            <a:off x="4949825" y="981075"/>
            <a:ext cx="4041775" cy="639763"/>
          </a:xfrm>
        </p:spPr>
        <p:txBody>
          <a:bodyPr/>
          <a:lstStyle/>
          <a:p>
            <a:r>
              <a:rPr lang="en-US">
                <a:latin typeface="Calibri" charset="0"/>
              </a:rPr>
              <a:t>Accumulated deposition</a:t>
            </a:r>
          </a:p>
        </p:txBody>
      </p:sp>
      <p:pic>
        <p:nvPicPr>
          <p:cNvPr id="27652" name="Content Placeholder 7" descr="Aug.gif"/>
          <p:cNvPicPr>
            <a:picLocks noGrp="1" noChangeAspect="1"/>
          </p:cNvPicPr>
          <p:nvPr>
            <p:ph sz="quarter" idx="4"/>
          </p:nvPr>
        </p:nvPicPr>
        <p:blipFill>
          <a:blip r:embed="rId2">
            <a:extLst>
              <a:ext uri="{28A0092B-C50C-407E-A947-70E740481C1C}">
                <a14:useLocalDpi xmlns:a14="http://schemas.microsoft.com/office/drawing/2010/main" val="0"/>
              </a:ext>
            </a:extLst>
          </a:blip>
          <a:srcRect l="-26718" r="-26718"/>
          <a:stretch>
            <a:fillRect/>
          </a:stretch>
        </p:blipFill>
        <p:spPr>
          <a:xfrm>
            <a:off x="3819525" y="1739900"/>
            <a:ext cx="5324475" cy="4803775"/>
          </a:xfrm>
        </p:spPr>
      </p:pic>
      <p:pic>
        <p:nvPicPr>
          <p:cNvPr id="27653" name="Content Placeholder 5" descr="Aug.gif"/>
          <p:cNvPicPr>
            <a:picLocks noGrp="1" noChangeAspect="1"/>
          </p:cNvPicPr>
          <p:nvPr>
            <p:ph sz="half" idx="2"/>
          </p:nvPr>
        </p:nvPicPr>
        <p:blipFill>
          <a:blip r:embed="rId3">
            <a:extLst>
              <a:ext uri="{28A0092B-C50C-407E-A947-70E740481C1C}">
                <a14:useLocalDpi xmlns:a14="http://schemas.microsoft.com/office/drawing/2010/main" val="0"/>
              </a:ext>
            </a:extLst>
          </a:blip>
          <a:srcRect l="-26688" r="-26688"/>
          <a:stretch>
            <a:fillRect/>
          </a:stretch>
        </p:blipFill>
        <p:spPr>
          <a:xfrm>
            <a:off x="50800" y="1754188"/>
            <a:ext cx="4900613" cy="4792662"/>
          </a:xfrm>
        </p:spPr>
      </p:pic>
      <p:graphicFrame>
        <p:nvGraphicFramePr>
          <p:cNvPr id="8" name="Table 7"/>
          <p:cNvGraphicFramePr>
            <a:graphicFrameLocks noGrp="1"/>
          </p:cNvGraphicFramePr>
          <p:nvPr/>
        </p:nvGraphicFramePr>
        <p:xfrm>
          <a:off x="611188" y="1989138"/>
          <a:ext cx="8075612" cy="2865437"/>
        </p:xfrm>
        <a:graphic>
          <a:graphicData uri="http://schemas.openxmlformats.org/drawingml/2006/table">
            <a:tbl>
              <a:tblPr firstRow="1" bandRow="1">
                <a:tableStyleId>{5C22544A-7EE6-4342-B048-85BDC9FD1C3A}</a:tableStyleId>
              </a:tblPr>
              <a:tblGrid>
                <a:gridCol w="1008158"/>
                <a:gridCol w="1368215"/>
                <a:gridCol w="1656260"/>
                <a:gridCol w="1728272"/>
                <a:gridCol w="2314707"/>
              </a:tblGrid>
              <a:tr h="640151">
                <a:tc>
                  <a:txBody>
                    <a:bodyPr/>
                    <a:lstStyle/>
                    <a:p>
                      <a:endParaRPr lang="en-US" sz="1800" dirty="0"/>
                    </a:p>
                  </a:txBody>
                  <a:tcPr marL="91444" marR="91444" marT="45725" marB="45725"/>
                </a:tc>
                <a:tc>
                  <a:txBody>
                    <a:bodyPr/>
                    <a:lstStyle/>
                    <a:p>
                      <a:r>
                        <a:rPr lang="en-US" sz="1800" dirty="0" smtClean="0"/>
                        <a:t>Deposition</a:t>
                      </a:r>
                      <a:endParaRPr lang="en-US" sz="1800" baseline="0" dirty="0" smtClean="0"/>
                    </a:p>
                    <a:p>
                      <a:r>
                        <a:rPr lang="en-US" sz="1800" baseline="0" dirty="0" smtClean="0"/>
                        <a:t>(</a:t>
                      </a:r>
                      <a:r>
                        <a:rPr lang="en-US" sz="1800" baseline="0" dirty="0" err="1" smtClean="0"/>
                        <a:t>kBq</a:t>
                      </a:r>
                      <a:r>
                        <a:rPr lang="en-US" sz="1800" baseline="0" dirty="0" smtClean="0"/>
                        <a:t> m</a:t>
                      </a:r>
                      <a:r>
                        <a:rPr lang="en-US" sz="1800" baseline="30000" dirty="0" smtClean="0"/>
                        <a:t>-2</a:t>
                      </a:r>
                      <a:r>
                        <a:rPr lang="en-US" sz="1800" baseline="0" dirty="0" smtClean="0"/>
                        <a:t>)</a:t>
                      </a:r>
                      <a:endParaRPr lang="en-US" sz="1800" dirty="0"/>
                    </a:p>
                  </a:txBody>
                  <a:tcPr marL="91444" marR="91444" marT="45725" marB="45725"/>
                </a:tc>
                <a:tc>
                  <a:txBody>
                    <a:bodyPr/>
                    <a:lstStyle/>
                    <a:p>
                      <a:r>
                        <a:rPr lang="en-US" sz="1800" dirty="0" smtClean="0"/>
                        <a:t>Concentration</a:t>
                      </a:r>
                    </a:p>
                    <a:p>
                      <a:r>
                        <a:rPr lang="en-US" sz="1800" dirty="0" smtClean="0"/>
                        <a:t>(</a:t>
                      </a:r>
                      <a:r>
                        <a:rPr lang="en-US" sz="1800" dirty="0" err="1" smtClean="0"/>
                        <a:t>mBq</a:t>
                      </a:r>
                      <a:r>
                        <a:rPr lang="en-US" sz="1800" dirty="0" smtClean="0"/>
                        <a:t> m</a:t>
                      </a:r>
                      <a:r>
                        <a:rPr lang="en-US" sz="1800" baseline="30000" dirty="0" smtClean="0"/>
                        <a:t>-3</a:t>
                      </a:r>
                      <a:r>
                        <a:rPr lang="en-US" sz="1800" dirty="0" smtClean="0"/>
                        <a:t>)</a:t>
                      </a:r>
                      <a:endParaRPr lang="en-US" sz="1800" dirty="0"/>
                    </a:p>
                  </a:txBody>
                  <a:tcPr marL="91444" marR="91444" marT="45725" marB="45725"/>
                </a:tc>
                <a:tc>
                  <a:txBody>
                    <a:bodyPr/>
                    <a:lstStyle/>
                    <a:p>
                      <a:r>
                        <a:rPr lang="en-US" sz="1800" dirty="0" err="1" smtClean="0"/>
                        <a:t>Resuspension</a:t>
                      </a:r>
                      <a:endParaRPr lang="en-US" sz="1800" dirty="0" smtClean="0"/>
                    </a:p>
                    <a:p>
                      <a:r>
                        <a:rPr lang="en-US" sz="1800" dirty="0" smtClean="0"/>
                        <a:t>grid-cell (m</a:t>
                      </a:r>
                      <a:r>
                        <a:rPr lang="en-US" sz="1800" baseline="30000" dirty="0" smtClean="0"/>
                        <a:t>-1</a:t>
                      </a:r>
                      <a:r>
                        <a:rPr lang="en-US" sz="1800" dirty="0" smtClean="0"/>
                        <a:t>)</a:t>
                      </a:r>
                      <a:endParaRPr lang="en-US" sz="1800" dirty="0"/>
                    </a:p>
                  </a:txBody>
                  <a:tcPr marL="91444" marR="91444" marT="45725" marB="45725"/>
                </a:tc>
                <a:tc>
                  <a:txBody>
                    <a:bodyPr/>
                    <a:lstStyle/>
                    <a:p>
                      <a:r>
                        <a:rPr lang="en-US" sz="1800" dirty="0" err="1" smtClean="0"/>
                        <a:t>Resuspension</a:t>
                      </a:r>
                      <a:endParaRPr lang="en-US" sz="1800" dirty="0" smtClean="0"/>
                    </a:p>
                    <a:p>
                      <a:r>
                        <a:rPr lang="en-US" sz="1800" dirty="0" smtClean="0"/>
                        <a:t>100</a:t>
                      </a:r>
                      <a:r>
                        <a:rPr lang="en-US" sz="1800" smtClean="0"/>
                        <a:t>×100m </a:t>
                      </a:r>
                      <a:r>
                        <a:rPr lang="en-US" sz="1800" dirty="0" smtClean="0"/>
                        <a:t>(m</a:t>
                      </a:r>
                      <a:r>
                        <a:rPr lang="en-US" sz="1800" baseline="30000" dirty="0" smtClean="0"/>
                        <a:t>-1</a:t>
                      </a:r>
                      <a:r>
                        <a:rPr lang="en-US" sz="1800" dirty="0" smtClean="0"/>
                        <a:t>)</a:t>
                      </a:r>
                    </a:p>
                  </a:txBody>
                  <a:tcPr marL="91444" marR="91444" marT="45725" marB="45725"/>
                </a:tc>
              </a:tr>
              <a:tr h="370881">
                <a:tc>
                  <a:txBody>
                    <a:bodyPr/>
                    <a:lstStyle/>
                    <a:p>
                      <a:r>
                        <a:rPr lang="en-US" sz="1800" dirty="0" smtClean="0"/>
                        <a:t>Cs-137</a:t>
                      </a:r>
                      <a:endParaRPr lang="en-US" sz="1800" dirty="0"/>
                    </a:p>
                  </a:txBody>
                  <a:tcPr marL="91444" marR="91444" marT="45725" marB="45725"/>
                </a:tc>
                <a:tc>
                  <a:txBody>
                    <a:bodyPr/>
                    <a:lstStyle/>
                    <a:p>
                      <a:r>
                        <a:rPr lang="en-US" sz="1800" dirty="0" smtClean="0"/>
                        <a:t>965.5</a:t>
                      </a:r>
                      <a:endParaRPr lang="en-US" sz="1800" dirty="0"/>
                    </a:p>
                  </a:txBody>
                  <a:tcPr marL="91444" marR="91444" marT="45725" marB="45725"/>
                </a:tc>
                <a:tc>
                  <a:txBody>
                    <a:bodyPr/>
                    <a:lstStyle/>
                    <a:p>
                      <a:r>
                        <a:rPr lang="en-US" sz="1800" dirty="0" smtClean="0"/>
                        <a:t>26.1</a:t>
                      </a:r>
                      <a:endParaRPr lang="en-US" sz="1800" dirty="0"/>
                    </a:p>
                  </a:txBody>
                  <a:tcPr marL="91444" marR="91444" marT="45725" marB="45725"/>
                </a:tc>
                <a:tc>
                  <a:txBody>
                    <a:bodyPr/>
                    <a:lstStyle/>
                    <a:p>
                      <a:r>
                        <a:rPr lang="en-US" sz="1800" dirty="0" smtClean="0"/>
                        <a:t>2.7</a:t>
                      </a:r>
                      <a:r>
                        <a:rPr lang="en-US" sz="1800" baseline="0" dirty="0" smtClean="0"/>
                        <a:t> × 10</a:t>
                      </a:r>
                      <a:r>
                        <a:rPr lang="en-US" sz="1800" baseline="30000" dirty="0" smtClean="0"/>
                        <a:t>-8</a:t>
                      </a:r>
                      <a:endParaRPr lang="en-US" sz="1800" baseline="30000" dirty="0"/>
                    </a:p>
                  </a:txBody>
                  <a:tcPr marL="91444" marR="91444"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8.1 </a:t>
                      </a:r>
                      <a:r>
                        <a:rPr lang="en-US" sz="1800" baseline="0" dirty="0" smtClean="0"/>
                        <a:t>× 10</a:t>
                      </a:r>
                      <a:r>
                        <a:rPr lang="en-US" sz="1800" baseline="30000" dirty="0" smtClean="0"/>
                        <a:t>-5</a:t>
                      </a:r>
                    </a:p>
                  </a:txBody>
                  <a:tcPr marL="91444" marR="91444" marT="45725" marB="45725"/>
                </a:tc>
              </a:tr>
              <a:tr h="370881">
                <a:tc>
                  <a:txBody>
                    <a:bodyPr/>
                    <a:lstStyle/>
                    <a:p>
                      <a:r>
                        <a:rPr lang="en-US" sz="1800" dirty="0" smtClean="0"/>
                        <a:t>Sr-90</a:t>
                      </a:r>
                      <a:endParaRPr lang="en-US" sz="1800" dirty="0"/>
                    </a:p>
                  </a:txBody>
                  <a:tcPr marL="91444" marR="91444" marT="45725" marB="45725"/>
                </a:tc>
                <a:tc>
                  <a:txBody>
                    <a:bodyPr/>
                    <a:lstStyle/>
                    <a:p>
                      <a:r>
                        <a:rPr lang="en-US" sz="1800" dirty="0" smtClean="0"/>
                        <a:t>96.5</a:t>
                      </a:r>
                      <a:endParaRPr lang="en-US" sz="1800" dirty="0"/>
                    </a:p>
                  </a:txBody>
                  <a:tcPr marL="91444" marR="91444" marT="45725" marB="45725"/>
                </a:tc>
                <a:tc>
                  <a:txBody>
                    <a:bodyPr/>
                    <a:lstStyle/>
                    <a:p>
                      <a:r>
                        <a:rPr lang="en-US" sz="1800" dirty="0" smtClean="0"/>
                        <a:t>2.64</a:t>
                      </a:r>
                      <a:endParaRPr lang="en-US" sz="1800" dirty="0"/>
                    </a:p>
                  </a:txBody>
                  <a:tcPr marL="91444" marR="91444"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2.7</a:t>
                      </a:r>
                      <a:r>
                        <a:rPr lang="en-US" sz="1800" baseline="0" dirty="0" smtClean="0"/>
                        <a:t> × 10</a:t>
                      </a:r>
                      <a:r>
                        <a:rPr lang="en-US" sz="1800" baseline="30000" dirty="0" smtClean="0"/>
                        <a:t>-8</a:t>
                      </a:r>
                    </a:p>
                  </a:txBody>
                  <a:tcPr marL="91444" marR="91444"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8.1 </a:t>
                      </a:r>
                      <a:r>
                        <a:rPr lang="en-US" sz="1800" baseline="0" dirty="0" smtClean="0"/>
                        <a:t>× 10</a:t>
                      </a:r>
                      <a:r>
                        <a:rPr lang="en-US" sz="1800" baseline="30000" dirty="0" smtClean="0"/>
                        <a:t>-5</a:t>
                      </a:r>
                    </a:p>
                  </a:txBody>
                  <a:tcPr marL="91444" marR="91444" marT="45725" marB="45725"/>
                </a:tc>
              </a:tr>
              <a:tr h="370881">
                <a:tc>
                  <a:txBody>
                    <a:bodyPr/>
                    <a:lstStyle/>
                    <a:p>
                      <a:r>
                        <a:rPr lang="en-US" sz="1800" dirty="0" smtClean="0"/>
                        <a:t>Pu-238</a:t>
                      </a:r>
                    </a:p>
                  </a:txBody>
                  <a:tcPr marL="91444" marR="91444" marT="45725" marB="45725"/>
                </a:tc>
                <a:tc>
                  <a:txBody>
                    <a:bodyPr/>
                    <a:lstStyle/>
                    <a:p>
                      <a:r>
                        <a:rPr lang="en-US" sz="1800" dirty="0" smtClean="0"/>
                        <a:t>0.99</a:t>
                      </a:r>
                      <a:endParaRPr lang="en-US" sz="1800" dirty="0"/>
                    </a:p>
                  </a:txBody>
                  <a:tcPr marL="91444" marR="91444" marT="45725" marB="45725"/>
                </a:tc>
                <a:tc>
                  <a:txBody>
                    <a:bodyPr/>
                    <a:lstStyle/>
                    <a:p>
                      <a:r>
                        <a:rPr lang="en-US" sz="1800" dirty="0" smtClean="0"/>
                        <a:t>0.013</a:t>
                      </a:r>
                      <a:endParaRPr lang="en-US" sz="1800" dirty="0"/>
                    </a:p>
                  </a:txBody>
                  <a:tcPr marL="91444" marR="91444"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1.3 </a:t>
                      </a:r>
                      <a:r>
                        <a:rPr lang="en-US" sz="1800" baseline="0" dirty="0" smtClean="0"/>
                        <a:t>× 10</a:t>
                      </a:r>
                      <a:r>
                        <a:rPr lang="en-US" sz="1800" baseline="30000" dirty="0" smtClean="0"/>
                        <a:t>-8</a:t>
                      </a:r>
                    </a:p>
                  </a:txBody>
                  <a:tcPr marL="91444" marR="91444"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4.0 </a:t>
                      </a:r>
                      <a:r>
                        <a:rPr lang="en-US" sz="1800" baseline="0" dirty="0" smtClean="0"/>
                        <a:t>× 10</a:t>
                      </a:r>
                      <a:r>
                        <a:rPr lang="en-US" sz="1800" baseline="30000" dirty="0" smtClean="0"/>
                        <a:t>-5</a:t>
                      </a:r>
                    </a:p>
                  </a:txBody>
                  <a:tcPr marL="91444" marR="91444" marT="45725" marB="45725"/>
                </a:tc>
              </a:tr>
              <a:tr h="370881">
                <a:tc>
                  <a:txBody>
                    <a:bodyPr/>
                    <a:lstStyle/>
                    <a:p>
                      <a:r>
                        <a:rPr lang="en-US" sz="1800" dirty="0" smtClean="0"/>
                        <a:t>Pu-239</a:t>
                      </a:r>
                      <a:endParaRPr lang="en-US" sz="1800" dirty="0"/>
                    </a:p>
                  </a:txBody>
                  <a:tcPr marL="91444" marR="91444" marT="45725" marB="45725"/>
                </a:tc>
                <a:tc>
                  <a:txBody>
                    <a:bodyPr/>
                    <a:lstStyle/>
                    <a:p>
                      <a:r>
                        <a:rPr lang="en-US" sz="1800" dirty="0" smtClean="0"/>
                        <a:t>0.80</a:t>
                      </a:r>
                      <a:endParaRPr lang="en-US" sz="1800" dirty="0"/>
                    </a:p>
                  </a:txBody>
                  <a:tcPr marL="91444" marR="91444" marT="45725" marB="45725"/>
                </a:tc>
                <a:tc>
                  <a:txBody>
                    <a:bodyPr/>
                    <a:lstStyle/>
                    <a:p>
                      <a:r>
                        <a:rPr lang="en-US" sz="1800" dirty="0" smtClean="0"/>
                        <a:t>0.010</a:t>
                      </a:r>
                      <a:endParaRPr lang="en-US" sz="1800" dirty="0"/>
                    </a:p>
                  </a:txBody>
                  <a:tcPr marL="91444" marR="91444"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1.2</a:t>
                      </a:r>
                      <a:r>
                        <a:rPr lang="en-US" sz="1800" baseline="0" dirty="0" smtClean="0"/>
                        <a:t> × 10</a:t>
                      </a:r>
                      <a:r>
                        <a:rPr lang="en-US" sz="1800" baseline="30000" dirty="0" smtClean="0"/>
                        <a:t>-8</a:t>
                      </a:r>
                    </a:p>
                  </a:txBody>
                  <a:tcPr marL="91444" marR="91444"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4.0 </a:t>
                      </a:r>
                      <a:r>
                        <a:rPr lang="en-US" sz="1800" baseline="0" dirty="0" smtClean="0"/>
                        <a:t>× 10</a:t>
                      </a:r>
                      <a:r>
                        <a:rPr lang="en-US" sz="1800" baseline="30000" dirty="0" smtClean="0"/>
                        <a:t>-5</a:t>
                      </a:r>
                    </a:p>
                  </a:txBody>
                  <a:tcPr marL="91444" marR="91444" marT="45725" marB="45725"/>
                </a:tc>
              </a:tr>
              <a:tr h="370881">
                <a:tc>
                  <a:txBody>
                    <a:bodyPr/>
                    <a:lstStyle/>
                    <a:p>
                      <a:r>
                        <a:rPr lang="en-US" sz="1800" dirty="0" smtClean="0"/>
                        <a:t>Pu-240</a:t>
                      </a:r>
                      <a:endParaRPr lang="en-US" sz="1800" dirty="0"/>
                    </a:p>
                  </a:txBody>
                  <a:tcPr marL="91444" marR="91444" marT="45725" marB="45725"/>
                </a:tc>
                <a:tc>
                  <a:txBody>
                    <a:bodyPr/>
                    <a:lstStyle/>
                    <a:p>
                      <a:r>
                        <a:rPr lang="en-US" sz="1800" dirty="0" smtClean="0"/>
                        <a:t>1.19</a:t>
                      </a:r>
                    </a:p>
                  </a:txBody>
                  <a:tcPr marL="91444" marR="91444" marT="45725" marB="45725"/>
                </a:tc>
                <a:tc>
                  <a:txBody>
                    <a:bodyPr/>
                    <a:lstStyle/>
                    <a:p>
                      <a:r>
                        <a:rPr lang="en-US" sz="1800" dirty="0" smtClean="0"/>
                        <a:t>0.015</a:t>
                      </a:r>
                      <a:endParaRPr lang="en-US" sz="1800" dirty="0"/>
                    </a:p>
                  </a:txBody>
                  <a:tcPr marL="91444" marR="91444"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1.3</a:t>
                      </a:r>
                      <a:r>
                        <a:rPr lang="en-US" sz="1800" baseline="0" dirty="0" smtClean="0"/>
                        <a:t> × 10</a:t>
                      </a:r>
                      <a:r>
                        <a:rPr lang="en-US" sz="1800" baseline="30000" dirty="0" smtClean="0"/>
                        <a:t>-8</a:t>
                      </a:r>
                    </a:p>
                  </a:txBody>
                  <a:tcPr marL="91444" marR="91444"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4.0 </a:t>
                      </a:r>
                      <a:r>
                        <a:rPr lang="en-US" sz="1800" baseline="0" dirty="0" smtClean="0"/>
                        <a:t>× 10</a:t>
                      </a:r>
                      <a:r>
                        <a:rPr lang="en-US" sz="1800" baseline="30000" dirty="0" smtClean="0"/>
                        <a:t>-5</a:t>
                      </a:r>
                    </a:p>
                  </a:txBody>
                  <a:tcPr marL="91444" marR="91444" marT="45725" marB="45725"/>
                </a:tc>
              </a:tr>
              <a:tr h="370881">
                <a:tc>
                  <a:txBody>
                    <a:bodyPr/>
                    <a:lstStyle/>
                    <a:p>
                      <a:r>
                        <a:rPr lang="en-US" sz="1800" dirty="0" smtClean="0"/>
                        <a:t>Am-241</a:t>
                      </a:r>
                      <a:endParaRPr lang="en-US" sz="1800" dirty="0"/>
                    </a:p>
                  </a:txBody>
                  <a:tcPr marL="91444" marR="91444" marT="45725" marB="45725"/>
                </a:tc>
                <a:tc>
                  <a:txBody>
                    <a:bodyPr/>
                    <a:lstStyle/>
                    <a:p>
                      <a:r>
                        <a:rPr lang="en-US" sz="1800" dirty="0" smtClean="0"/>
                        <a:t>3.78</a:t>
                      </a:r>
                      <a:endParaRPr lang="en-US" sz="1800" dirty="0"/>
                    </a:p>
                  </a:txBody>
                  <a:tcPr marL="91444" marR="91444" marT="45725" marB="45725"/>
                </a:tc>
                <a:tc>
                  <a:txBody>
                    <a:bodyPr/>
                    <a:lstStyle/>
                    <a:p>
                      <a:r>
                        <a:rPr lang="en-US" sz="1800" dirty="0" smtClean="0"/>
                        <a:t>0.048</a:t>
                      </a:r>
                      <a:endParaRPr lang="en-US" sz="1800" dirty="0"/>
                    </a:p>
                  </a:txBody>
                  <a:tcPr marL="91444" marR="91444"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1.3</a:t>
                      </a:r>
                      <a:r>
                        <a:rPr lang="en-US" sz="1800" baseline="0" dirty="0" smtClean="0"/>
                        <a:t> × 10</a:t>
                      </a:r>
                      <a:r>
                        <a:rPr lang="en-US" sz="1800" baseline="30000" dirty="0" smtClean="0"/>
                        <a:t>-8</a:t>
                      </a:r>
                    </a:p>
                  </a:txBody>
                  <a:tcPr marL="91444" marR="91444" marT="45725" marB="45725"/>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4.0</a:t>
                      </a:r>
                      <a:r>
                        <a:rPr lang="en-US" sz="1800" baseline="0" dirty="0" smtClean="0"/>
                        <a:t> × 10</a:t>
                      </a:r>
                      <a:r>
                        <a:rPr lang="en-US" sz="1800" baseline="30000" dirty="0" smtClean="0"/>
                        <a:t>-5</a:t>
                      </a:r>
                    </a:p>
                  </a:txBody>
                  <a:tcPr marL="91444" marR="91444" marT="45725" marB="45725"/>
                </a:tc>
              </a:tr>
            </a:tbl>
          </a:graphicData>
        </a:graphic>
      </p:graphicFrame>
      <p:sp>
        <p:nvSpPr>
          <p:cNvPr id="9" name="Title 1"/>
          <p:cNvSpPr>
            <a:spLocks noGrp="1"/>
          </p:cNvSpPr>
          <p:nvPr>
            <p:ph type="title"/>
          </p:nvPr>
        </p:nvSpPr>
        <p:spPr>
          <a:xfrm>
            <a:off x="35496" y="274638"/>
            <a:ext cx="8229600" cy="994122"/>
          </a:xfrm>
        </p:spPr>
        <p:txBody>
          <a:bodyPr/>
          <a:lstStyle/>
          <a:p>
            <a:pPr algn="l"/>
            <a:r>
              <a:rPr lang="en-US" sz="3600" dirty="0" smtClean="0"/>
              <a:t>Applications </a:t>
            </a:r>
            <a:r>
              <a:rPr lang="en-US" sz="3600" dirty="0" smtClean="0"/>
              <a:t>(c. </a:t>
            </a:r>
            <a:r>
              <a:rPr lang="en-US" sz="3600" dirty="0" smtClean="0">
                <a:latin typeface="Calibri" charset="0"/>
              </a:rPr>
              <a:t>2015 fires)</a:t>
            </a:r>
            <a:endParaRPr lang="en-US" sz="3600" dirty="0">
              <a:latin typeface="Calibri" charset="0"/>
            </a:endParaRPr>
          </a:p>
        </p:txBody>
      </p:sp>
    </p:spTree>
    <p:extLst>
      <p:ext uri="{BB962C8B-B14F-4D97-AF65-F5344CB8AC3E}">
        <p14:creationId xmlns:p14="http://schemas.microsoft.com/office/powerpoint/2010/main" val="3738349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35496" y="274638"/>
            <a:ext cx="8229600" cy="994122"/>
          </a:xfrm>
        </p:spPr>
        <p:txBody>
          <a:bodyPr/>
          <a:lstStyle/>
          <a:p>
            <a:pPr algn="l"/>
            <a:r>
              <a:rPr lang="en-US" sz="3600" dirty="0" smtClean="0"/>
              <a:t>Applications </a:t>
            </a:r>
            <a:r>
              <a:rPr lang="en-US" sz="3600" dirty="0" smtClean="0"/>
              <a:t>(c. </a:t>
            </a:r>
            <a:r>
              <a:rPr lang="en-US" sz="3600" dirty="0" smtClean="0">
                <a:latin typeface="Calibri" charset="0"/>
              </a:rPr>
              <a:t>2015 fires)</a:t>
            </a:r>
            <a:endParaRPr lang="en-US" sz="3600" dirty="0">
              <a:latin typeface="Calibri" charset="0"/>
            </a:endParaRPr>
          </a:p>
        </p:txBody>
      </p:sp>
      <p:graphicFrame>
        <p:nvGraphicFramePr>
          <p:cNvPr id="29698" name="Object 8"/>
          <p:cNvGraphicFramePr>
            <a:graphicFrameLocks noChangeAspect="1"/>
          </p:cNvGraphicFramePr>
          <p:nvPr/>
        </p:nvGraphicFramePr>
        <p:xfrm>
          <a:off x="2995613" y="1484313"/>
          <a:ext cx="5753100" cy="406400"/>
        </p:xfrm>
        <a:graphic>
          <a:graphicData uri="http://schemas.openxmlformats.org/presentationml/2006/ole">
            <mc:AlternateContent xmlns:mc="http://schemas.openxmlformats.org/markup-compatibility/2006">
              <mc:Choice xmlns:v="urn:schemas-microsoft-com:vml" Requires="v">
                <p:oleObj spid="_x0000_s3082" name="Document" r:id="rId3" imgW="5752888" imgH="406385" progId="Word.Document.12">
                  <p:embed/>
                </p:oleObj>
              </mc:Choice>
              <mc:Fallback>
                <p:oleObj name="Document" r:id="rId3" imgW="5752888" imgH="406385"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5613" y="1484313"/>
                        <a:ext cx="57531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699" name="Object 9"/>
          <p:cNvGraphicFramePr>
            <a:graphicFrameLocks noChangeAspect="1"/>
          </p:cNvGraphicFramePr>
          <p:nvPr/>
        </p:nvGraphicFramePr>
        <p:xfrm>
          <a:off x="2995613" y="2133600"/>
          <a:ext cx="5753100" cy="406400"/>
        </p:xfrm>
        <a:graphic>
          <a:graphicData uri="http://schemas.openxmlformats.org/presentationml/2006/ole">
            <mc:AlternateContent xmlns:mc="http://schemas.openxmlformats.org/markup-compatibility/2006">
              <mc:Choice xmlns:v="urn:schemas-microsoft-com:vml" Requires="v">
                <p:oleObj spid="_x0000_s3083" name="Document" r:id="rId5" imgW="5752888" imgH="406385" progId="Word.Document.12">
                  <p:embed/>
                </p:oleObj>
              </mc:Choice>
              <mc:Fallback>
                <p:oleObj name="Document" r:id="rId5" imgW="5752888" imgH="406385" progId="Word.Documen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5613" y="2133600"/>
                        <a:ext cx="57531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700" name="Object 10"/>
          <p:cNvGraphicFramePr>
            <a:graphicFrameLocks noChangeAspect="1"/>
          </p:cNvGraphicFramePr>
          <p:nvPr/>
        </p:nvGraphicFramePr>
        <p:xfrm>
          <a:off x="2995613" y="2781300"/>
          <a:ext cx="5753100" cy="431800"/>
        </p:xfrm>
        <a:graphic>
          <a:graphicData uri="http://schemas.openxmlformats.org/presentationml/2006/ole">
            <mc:AlternateContent xmlns:mc="http://schemas.openxmlformats.org/markup-compatibility/2006">
              <mc:Choice xmlns:v="urn:schemas-microsoft-com:vml" Requires="v">
                <p:oleObj spid="_x0000_s3084" name="Document" r:id="rId7" imgW="5752888" imgH="431784" progId="Word.Document.12">
                  <p:embed/>
                </p:oleObj>
              </mc:Choice>
              <mc:Fallback>
                <p:oleObj name="Document" r:id="rId7" imgW="5752888" imgH="431784" progId="Word.Document.1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5613" y="2781300"/>
                        <a:ext cx="5753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1" name="TextBox 11"/>
          <p:cNvSpPr txBox="1">
            <a:spLocks noChangeArrowheads="1"/>
          </p:cNvSpPr>
          <p:nvPr/>
        </p:nvSpPr>
        <p:spPr bwMode="auto">
          <a:xfrm>
            <a:off x="760413" y="1536700"/>
            <a:ext cx="2874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eaLnBrk="1" hangingPunct="1"/>
            <a:r>
              <a:rPr lang="en-US" sz="1400"/>
              <a:t>External dose from deposition:</a:t>
            </a:r>
          </a:p>
        </p:txBody>
      </p:sp>
      <p:sp>
        <p:nvSpPr>
          <p:cNvPr id="29702" name="TextBox 12"/>
          <p:cNvSpPr txBox="1">
            <a:spLocks noChangeArrowheads="1"/>
          </p:cNvSpPr>
          <p:nvPr/>
        </p:nvSpPr>
        <p:spPr bwMode="auto">
          <a:xfrm>
            <a:off x="530225" y="2133600"/>
            <a:ext cx="33210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eaLnBrk="1" hangingPunct="1"/>
            <a:r>
              <a:rPr lang="en-US" sz="1400"/>
              <a:t>External dose from air - immersion:</a:t>
            </a:r>
          </a:p>
        </p:txBody>
      </p:sp>
      <p:sp>
        <p:nvSpPr>
          <p:cNvPr id="29703" name="TextBox 13"/>
          <p:cNvSpPr txBox="1">
            <a:spLocks noChangeArrowheads="1"/>
          </p:cNvSpPr>
          <p:nvPr/>
        </p:nvSpPr>
        <p:spPr bwMode="auto">
          <a:xfrm>
            <a:off x="787400" y="2852738"/>
            <a:ext cx="2776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eaLnBrk="1" hangingPunct="1"/>
            <a:r>
              <a:rPr lang="en-US" sz="1400"/>
              <a:t>Internal dose from inhalation:</a:t>
            </a:r>
          </a:p>
        </p:txBody>
      </p:sp>
      <p:sp>
        <p:nvSpPr>
          <p:cNvPr id="29704" name="TextBox 14"/>
          <p:cNvSpPr txBox="1">
            <a:spLocks noChangeArrowheads="1"/>
          </p:cNvSpPr>
          <p:nvPr/>
        </p:nvSpPr>
        <p:spPr bwMode="auto">
          <a:xfrm>
            <a:off x="1477963" y="3409950"/>
            <a:ext cx="57578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eaLnBrk="1" hangingPunct="1"/>
            <a:r>
              <a:rPr lang="en-US" sz="1400">
                <a:solidFill>
                  <a:srgbClr val="FF0000"/>
                </a:solidFill>
              </a:rPr>
              <a:t>Data to estimate internal dose from ingestion are not available!!</a:t>
            </a:r>
          </a:p>
        </p:txBody>
      </p:sp>
      <p:pic>
        <p:nvPicPr>
          <p:cNvPr id="16" name="Picture 15" descr="Dosimetry.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862138" y="476250"/>
            <a:ext cx="5387975" cy="625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8245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0" y="1196975"/>
            <a:ext cx="4411663"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200150"/>
            <a:ext cx="4386262"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1363" y="4159250"/>
            <a:ext cx="515302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25750" y="3429000"/>
            <a:ext cx="34750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35496" y="274638"/>
            <a:ext cx="8229600" cy="994122"/>
          </a:xfrm>
        </p:spPr>
        <p:txBody>
          <a:bodyPr/>
          <a:lstStyle/>
          <a:p>
            <a:pPr algn="l"/>
            <a:r>
              <a:rPr lang="en-US" sz="3600" dirty="0" smtClean="0"/>
              <a:t>Applications </a:t>
            </a:r>
            <a:r>
              <a:rPr lang="en-US" sz="3600" dirty="0" smtClean="0"/>
              <a:t>(c. </a:t>
            </a:r>
            <a:r>
              <a:rPr lang="en-US" sz="3600" dirty="0" smtClean="0">
                <a:latin typeface="Calibri" charset="0"/>
              </a:rPr>
              <a:t>2015 fires)</a:t>
            </a:r>
            <a:endParaRPr lang="en-US" sz="3600" dirty="0">
              <a:latin typeface="Calibri" charset="0"/>
            </a:endParaRPr>
          </a:p>
        </p:txBody>
      </p:sp>
    </p:spTree>
    <p:extLst>
      <p:ext uri="{BB962C8B-B14F-4D97-AF65-F5344CB8AC3E}">
        <p14:creationId xmlns:p14="http://schemas.microsoft.com/office/powerpoint/2010/main" val="409669929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050" y="1052513"/>
            <a:ext cx="332105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338" y="2965450"/>
            <a:ext cx="3306762"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688" y="4900613"/>
            <a:ext cx="3300412"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6500" y="1052513"/>
            <a:ext cx="3300413"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1" descr="1.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16500" y="2970213"/>
            <a:ext cx="330835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Box 13"/>
          <p:cNvSpPr txBox="1">
            <a:spLocks noChangeArrowheads="1"/>
          </p:cNvSpPr>
          <p:nvPr/>
        </p:nvSpPr>
        <p:spPr bwMode="auto">
          <a:xfrm rot="-5400000">
            <a:off x="7398545" y="4996656"/>
            <a:ext cx="2576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eaLnBrk="1" hangingPunct="1"/>
            <a:r>
              <a:rPr lang="en-US" sz="1400">
                <a:hlinkClick r:id="rId7"/>
              </a:rPr>
              <a:t>http://www.russianatom.ru</a:t>
            </a:r>
            <a:r>
              <a:rPr lang="en-US" sz="1400"/>
              <a:t> </a:t>
            </a:r>
          </a:p>
        </p:txBody>
      </p:sp>
      <p:sp>
        <p:nvSpPr>
          <p:cNvPr id="31752" name="TextBox 14"/>
          <p:cNvSpPr txBox="1">
            <a:spLocks noChangeArrowheads="1"/>
          </p:cNvSpPr>
          <p:nvPr/>
        </p:nvSpPr>
        <p:spPr bwMode="auto">
          <a:xfrm rot="-5400000">
            <a:off x="-792956" y="3574256"/>
            <a:ext cx="2901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eaLnBrk="1" hangingPunct="1"/>
            <a:r>
              <a:rPr lang="en-US" sz="1400">
                <a:hlinkClick r:id="rId8"/>
              </a:rPr>
              <a:t>https://remon.jrc.ec.europa.eu</a:t>
            </a:r>
            <a:endParaRPr lang="en-US" sz="1400"/>
          </a:p>
        </p:txBody>
      </p:sp>
      <p:pic>
        <p:nvPicPr>
          <p:cNvPr id="31753" name="Picture 15" descr="St.Pet2.tif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035550" y="4941888"/>
            <a:ext cx="3297238"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a:xfrm>
            <a:off x="35496" y="274638"/>
            <a:ext cx="8229600" cy="994122"/>
          </a:xfrm>
        </p:spPr>
        <p:txBody>
          <a:bodyPr/>
          <a:lstStyle/>
          <a:p>
            <a:pPr algn="l"/>
            <a:r>
              <a:rPr lang="en-US" sz="3600" dirty="0" smtClean="0"/>
              <a:t>Applications </a:t>
            </a:r>
            <a:r>
              <a:rPr lang="en-US" sz="3600" dirty="0" smtClean="0"/>
              <a:t>(c. </a:t>
            </a:r>
            <a:r>
              <a:rPr lang="en-US" sz="3600" dirty="0" smtClean="0">
                <a:latin typeface="Calibri" charset="0"/>
              </a:rPr>
              <a:t>2015 fires)</a:t>
            </a:r>
            <a:endParaRPr lang="en-US" sz="3600" dirty="0">
              <a:latin typeface="Calibri" charset="0"/>
            </a:endParaRPr>
          </a:p>
        </p:txBody>
      </p:sp>
    </p:spTree>
    <p:extLst>
      <p:ext uri="{BB962C8B-B14F-4D97-AF65-F5344CB8AC3E}">
        <p14:creationId xmlns:p14="http://schemas.microsoft.com/office/powerpoint/2010/main" val="283048805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628775"/>
            <a:ext cx="4035425"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7350" y="1989138"/>
            <a:ext cx="48752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35496" y="274638"/>
            <a:ext cx="8229600" cy="994122"/>
          </a:xfrm>
        </p:spPr>
        <p:txBody>
          <a:bodyPr/>
          <a:lstStyle/>
          <a:p>
            <a:pPr algn="l"/>
            <a:r>
              <a:rPr lang="en-US" sz="3600" dirty="0" smtClean="0"/>
              <a:t>Applications </a:t>
            </a:r>
            <a:r>
              <a:rPr lang="en-US" sz="3600" dirty="0" smtClean="0"/>
              <a:t>(c. </a:t>
            </a:r>
            <a:r>
              <a:rPr lang="en-US" sz="3600" dirty="0" smtClean="0">
                <a:latin typeface="Calibri" charset="0"/>
              </a:rPr>
              <a:t>2015 fires)</a:t>
            </a:r>
            <a:endParaRPr lang="en-US" sz="3600" dirty="0">
              <a:latin typeface="Calibri" charset="0"/>
            </a:endParaRPr>
          </a:p>
        </p:txBody>
      </p:sp>
    </p:spTree>
    <p:extLst>
      <p:ext uri="{BB962C8B-B14F-4D97-AF65-F5344CB8AC3E}">
        <p14:creationId xmlns:p14="http://schemas.microsoft.com/office/powerpoint/2010/main" val="45068302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1"/>
          <p:cNvGraphicFramePr>
            <a:graphicFrameLocks noChangeAspect="1"/>
          </p:cNvGraphicFramePr>
          <p:nvPr/>
        </p:nvGraphicFramePr>
        <p:xfrm>
          <a:off x="1231900" y="1196975"/>
          <a:ext cx="6680200" cy="5499100"/>
        </p:xfrm>
        <a:graphic>
          <a:graphicData uri="http://schemas.openxmlformats.org/presentationml/2006/ole">
            <mc:AlternateContent xmlns:mc="http://schemas.openxmlformats.org/markup-compatibility/2006">
              <mc:Choice xmlns:v="urn:schemas-microsoft-com:vml" Requires="v">
                <p:oleObj spid="_x0000_s4100" name="Document" r:id="rId3" imgW="6679954" imgH="5498898" progId="Word.Document.12">
                  <p:embed/>
                </p:oleObj>
              </mc:Choice>
              <mc:Fallback>
                <p:oleObj name="Document" r:id="rId3" imgW="6679954" imgH="5498898"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900" y="1196975"/>
                        <a:ext cx="66802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itle 1"/>
          <p:cNvSpPr>
            <a:spLocks noGrp="1"/>
          </p:cNvSpPr>
          <p:nvPr>
            <p:ph type="title"/>
          </p:nvPr>
        </p:nvSpPr>
        <p:spPr>
          <a:xfrm>
            <a:off x="35496" y="274638"/>
            <a:ext cx="8229600" cy="994122"/>
          </a:xfrm>
        </p:spPr>
        <p:txBody>
          <a:bodyPr/>
          <a:lstStyle/>
          <a:p>
            <a:r>
              <a:rPr lang="en-US" sz="3600" dirty="0" smtClean="0"/>
              <a:t>Applications </a:t>
            </a:r>
            <a:r>
              <a:rPr lang="en-US" sz="3600" dirty="0" smtClean="0"/>
              <a:t>(c. </a:t>
            </a:r>
            <a:r>
              <a:rPr lang="en-US" sz="3600" dirty="0" smtClean="0">
                <a:latin typeface="Calibri" charset="0"/>
              </a:rPr>
              <a:t>2015 fires)</a:t>
            </a:r>
            <a:endParaRPr lang="en-US" sz="3600" dirty="0">
              <a:latin typeface="Calibri" charset="0"/>
            </a:endParaRPr>
          </a:p>
        </p:txBody>
      </p:sp>
    </p:spTree>
    <p:extLst>
      <p:ext uri="{BB962C8B-B14F-4D97-AF65-F5344CB8AC3E}">
        <p14:creationId xmlns:p14="http://schemas.microsoft.com/office/powerpoint/2010/main" val="178266686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smtClean="0"/>
              <a:t>Who</a:t>
            </a:r>
            <a:r>
              <a:rPr lang="cs-CZ" dirty="0" smtClean="0"/>
              <a:t> </a:t>
            </a:r>
            <a:r>
              <a:rPr lang="cs-CZ" dirty="0" err="1" smtClean="0"/>
              <a:t>is</a:t>
            </a:r>
            <a:r>
              <a:rPr lang="cs-CZ" dirty="0" smtClean="0"/>
              <a:t> </a:t>
            </a:r>
            <a:r>
              <a:rPr lang="cs-CZ" dirty="0" err="1" smtClean="0"/>
              <a:t>going</a:t>
            </a:r>
            <a:r>
              <a:rPr lang="cs-CZ" dirty="0" smtClean="0"/>
              <a:t> to benefit </a:t>
            </a:r>
            <a:r>
              <a:rPr lang="cs-CZ" dirty="0" err="1" smtClean="0"/>
              <a:t>from</a:t>
            </a:r>
            <a:r>
              <a:rPr lang="cs-CZ" dirty="0" smtClean="0"/>
              <a:t> </a:t>
            </a:r>
            <a:r>
              <a:rPr lang="cs-CZ" dirty="0" err="1" smtClean="0"/>
              <a:t>the</a:t>
            </a:r>
            <a:r>
              <a:rPr lang="cs-CZ" dirty="0" smtClean="0"/>
              <a:t> </a:t>
            </a:r>
            <a:r>
              <a:rPr lang="cs-CZ" dirty="0" err="1" smtClean="0"/>
              <a:t>project</a:t>
            </a:r>
            <a:r>
              <a:rPr lang="cs-CZ" dirty="0" smtClean="0"/>
              <a:t>?</a:t>
            </a:r>
            <a:endParaRPr lang="cs-CZ" dirty="0"/>
          </a:p>
        </p:txBody>
      </p:sp>
      <p:sp>
        <p:nvSpPr>
          <p:cNvPr id="3" name="Zástupný symbol pro obsah 2"/>
          <p:cNvSpPr>
            <a:spLocks noGrp="1"/>
          </p:cNvSpPr>
          <p:nvPr>
            <p:ph idx="1"/>
          </p:nvPr>
        </p:nvSpPr>
        <p:spPr>
          <a:xfrm>
            <a:off x="323528" y="1556792"/>
            <a:ext cx="8229600" cy="4525963"/>
          </a:xfrm>
        </p:spPr>
        <p:txBody>
          <a:bodyPr/>
          <a:lstStyle/>
          <a:p>
            <a:pPr marL="457200" indent="-457200" algn="just">
              <a:buFont typeface="Arial" panose="020B0604020202020204" pitchFamily="34" charset="0"/>
              <a:buChar char="•"/>
            </a:pPr>
            <a:r>
              <a:rPr lang="en-US" sz="2400" dirty="0" smtClean="0"/>
              <a:t>Scientists</a:t>
            </a:r>
          </a:p>
          <a:p>
            <a:pPr marL="1428750" lvl="1" indent="-457200" algn="just">
              <a:buFont typeface="Arial" panose="020B0604020202020204" pitchFamily="34" charset="0"/>
              <a:buChar char="•"/>
            </a:pPr>
            <a:r>
              <a:rPr lang="en-US" sz="2000" dirty="0" smtClean="0"/>
              <a:t>Mathematicians/Statisticians getting new inspiration from real world application</a:t>
            </a:r>
          </a:p>
          <a:p>
            <a:pPr marL="1428750" lvl="1" indent="-457200" algn="just">
              <a:buFont typeface="Arial" panose="020B0604020202020204" pitchFamily="34" charset="0"/>
              <a:buChar char="•"/>
            </a:pPr>
            <a:r>
              <a:rPr lang="en-US" sz="2000" dirty="0" smtClean="0"/>
              <a:t>Environmental scientists getting new software tools (</a:t>
            </a:r>
            <a:r>
              <a:rPr lang="en-US" sz="2000" dirty="0" err="1" smtClean="0"/>
              <a:t>Flexpart</a:t>
            </a:r>
            <a:r>
              <a:rPr lang="en-US" sz="2000" dirty="0" smtClean="0"/>
              <a:t>, inversion methods)</a:t>
            </a:r>
          </a:p>
          <a:p>
            <a:pPr marL="447675" indent="-447675" algn="just">
              <a:buFont typeface="Arial" pitchFamily="34" charset="0"/>
              <a:buChar char="•"/>
            </a:pPr>
            <a:r>
              <a:rPr lang="en-US" sz="2400" dirty="0" smtClean="0"/>
              <a:t>Ph.D. students, postdocs, </a:t>
            </a:r>
            <a:r>
              <a:rPr lang="en-US" sz="2400" dirty="0" smtClean="0"/>
              <a:t>Environmental </a:t>
            </a:r>
            <a:r>
              <a:rPr lang="en-US" sz="2400" dirty="0" smtClean="0"/>
              <a:t>protection authorities</a:t>
            </a:r>
          </a:p>
          <a:p>
            <a:pPr marL="1428750" lvl="1" indent="-457200" algn="just">
              <a:buFont typeface="Arial" panose="020B0604020202020204" pitchFamily="34" charset="0"/>
              <a:buChar char="•"/>
            </a:pPr>
            <a:r>
              <a:rPr lang="en-US" sz="2000" dirty="0" smtClean="0"/>
              <a:t>Radiation protection institutes (SÚRO, </a:t>
            </a:r>
            <a:r>
              <a:rPr lang="en-US" sz="2000" dirty="0" err="1" smtClean="0"/>
              <a:t>BfS</a:t>
            </a:r>
            <a:r>
              <a:rPr lang="en-US" sz="2000" dirty="0" smtClean="0"/>
              <a:t>, CTBTO),</a:t>
            </a:r>
          </a:p>
          <a:p>
            <a:pPr marL="457200" indent="-457200">
              <a:buFont typeface="Arial" pitchFamily="34" charset="0"/>
              <a:buChar char="•"/>
            </a:pPr>
            <a:r>
              <a:rPr lang="en-US" sz="2400" dirty="0" smtClean="0"/>
              <a:t>Research institutions </a:t>
            </a:r>
          </a:p>
          <a:p>
            <a:pPr marL="1428750" lvl="1" indent="-457200">
              <a:buFont typeface="Arial" pitchFamily="34" charset="0"/>
              <a:buChar char="•"/>
            </a:pPr>
            <a:r>
              <a:rPr lang="en-US" sz="2000" dirty="0" smtClean="0"/>
              <a:t>New equipment, new research ideas and future collaboration</a:t>
            </a:r>
            <a:endParaRPr lang="cs-CZ" sz="2000" dirty="0"/>
          </a:p>
        </p:txBody>
      </p:sp>
    </p:spTree>
    <p:extLst>
      <p:ext uri="{BB962C8B-B14F-4D97-AF65-F5344CB8AC3E}">
        <p14:creationId xmlns:p14="http://schemas.microsoft.com/office/powerpoint/2010/main" val="295649316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57200" y="273050"/>
            <a:ext cx="5194920" cy="1162050"/>
          </a:xfrm>
        </p:spPr>
        <p:txBody>
          <a:bodyPr/>
          <a:lstStyle/>
          <a:p>
            <a:r>
              <a:rPr lang="cs-CZ" dirty="0" err="1" smtClean="0"/>
              <a:t>Thank</a:t>
            </a:r>
            <a:r>
              <a:rPr lang="cs-CZ" dirty="0" smtClean="0"/>
              <a:t> </a:t>
            </a:r>
            <a:r>
              <a:rPr lang="cs-CZ" dirty="0" err="1" smtClean="0"/>
              <a:t>you</a:t>
            </a:r>
            <a:r>
              <a:rPr lang="cs-CZ" dirty="0" smtClean="0"/>
              <a:t> very much! </a:t>
            </a:r>
            <a:r>
              <a:rPr lang="cs-CZ" dirty="0" err="1" smtClean="0"/>
              <a:t>Tusen</a:t>
            </a:r>
            <a:r>
              <a:rPr lang="cs-CZ" dirty="0" smtClean="0"/>
              <a:t> </a:t>
            </a:r>
            <a:r>
              <a:rPr lang="cs-CZ" dirty="0" err="1" smtClean="0"/>
              <a:t>takk</a:t>
            </a:r>
            <a:r>
              <a:rPr lang="cs-CZ" dirty="0" smtClean="0"/>
              <a:t>!</a:t>
            </a:r>
            <a:endParaRPr lang="cs-CZ" dirty="0"/>
          </a:p>
        </p:txBody>
      </p:sp>
      <p:sp>
        <p:nvSpPr>
          <p:cNvPr id="6" name="Zástupný symbol pro text 5"/>
          <p:cNvSpPr>
            <a:spLocks noGrp="1"/>
          </p:cNvSpPr>
          <p:nvPr>
            <p:ph type="body" sz="half" idx="2"/>
          </p:nvPr>
        </p:nvSpPr>
        <p:spPr/>
        <p:txBody>
          <a:bodyPr/>
          <a:lstStyle/>
          <a:p>
            <a:r>
              <a:rPr lang="cs-CZ" dirty="0" err="1"/>
              <a:t>Speakers</a:t>
            </a:r>
            <a:r>
              <a:rPr lang="cs-CZ" dirty="0"/>
              <a:t> :</a:t>
            </a:r>
          </a:p>
          <a:p>
            <a:r>
              <a:rPr lang="en-US" dirty="0" smtClean="0"/>
              <a:t>Doc. </a:t>
            </a:r>
            <a:r>
              <a:rPr lang="en-US" dirty="0" err="1" smtClean="0"/>
              <a:t>Ing</a:t>
            </a:r>
            <a:r>
              <a:rPr lang="en-US" dirty="0" smtClean="0"/>
              <a:t>. </a:t>
            </a:r>
            <a:r>
              <a:rPr lang="en-US" dirty="0" err="1" smtClean="0"/>
              <a:t>Václav</a:t>
            </a:r>
            <a:r>
              <a:rPr lang="en-US" dirty="0" smtClean="0"/>
              <a:t> </a:t>
            </a:r>
            <a:r>
              <a:rPr lang="en-US" dirty="0" err="1" smtClean="0"/>
              <a:t>Šmídl</a:t>
            </a:r>
            <a:r>
              <a:rPr lang="en-US" dirty="0" smtClean="0"/>
              <a:t>,</a:t>
            </a:r>
            <a:r>
              <a:rPr lang="cs-CZ" dirty="0" smtClean="0"/>
              <a:t> </a:t>
            </a:r>
            <a:r>
              <a:rPr lang="cs-CZ" dirty="0"/>
              <a:t>Ph.D.</a:t>
            </a:r>
          </a:p>
          <a:p>
            <a:r>
              <a:rPr lang="en-US" dirty="0" smtClean="0"/>
              <a:t>Institute of Information Theory and Automation</a:t>
            </a:r>
            <a:r>
              <a:rPr lang="cs-CZ" dirty="0" smtClean="0"/>
              <a:t>, </a:t>
            </a:r>
            <a:r>
              <a:rPr lang="cs-CZ" dirty="0"/>
              <a:t>Czech </a:t>
            </a:r>
            <a:r>
              <a:rPr lang="cs-CZ" dirty="0" err="1"/>
              <a:t>Academy</a:t>
            </a:r>
            <a:r>
              <a:rPr lang="cs-CZ" dirty="0"/>
              <a:t> </a:t>
            </a:r>
            <a:r>
              <a:rPr lang="cs-CZ" dirty="0" err="1"/>
              <a:t>of</a:t>
            </a:r>
            <a:r>
              <a:rPr lang="cs-CZ" dirty="0"/>
              <a:t> </a:t>
            </a:r>
            <a:r>
              <a:rPr lang="cs-CZ" dirty="0" err="1"/>
              <a:t>Sciences</a:t>
            </a:r>
            <a:endParaRPr lang="cs-CZ" dirty="0"/>
          </a:p>
          <a:p>
            <a:r>
              <a:rPr lang="cs-CZ" dirty="0"/>
              <a:t>Department </a:t>
            </a:r>
            <a:r>
              <a:rPr lang="cs-CZ" dirty="0" err="1"/>
              <a:t>of</a:t>
            </a:r>
            <a:r>
              <a:rPr lang="cs-CZ" dirty="0"/>
              <a:t> </a:t>
            </a:r>
            <a:r>
              <a:rPr lang="en-US" dirty="0" smtClean="0"/>
              <a:t>Adaptive Systems</a:t>
            </a:r>
            <a:endParaRPr lang="cs-CZ" dirty="0"/>
          </a:p>
          <a:p>
            <a:endParaRPr lang="cs-CZ" dirty="0"/>
          </a:p>
          <a:p>
            <a:r>
              <a:rPr lang="en-US" dirty="0" err="1" smtClean="0"/>
              <a:t>Nikolaos</a:t>
            </a:r>
            <a:r>
              <a:rPr lang="en-US" dirty="0" smtClean="0"/>
              <a:t> </a:t>
            </a:r>
            <a:r>
              <a:rPr lang="en-US" dirty="0" err="1" smtClean="0"/>
              <a:t>Evangeliou</a:t>
            </a:r>
            <a:r>
              <a:rPr lang="en-US" dirty="0" smtClean="0"/>
              <a:t>, Ph.D.</a:t>
            </a:r>
            <a:endParaRPr lang="cs-CZ" dirty="0"/>
          </a:p>
          <a:p>
            <a:r>
              <a:rPr lang="en-US" dirty="0" smtClean="0"/>
              <a:t>Norwegian Institute of Air Research, </a:t>
            </a:r>
            <a:r>
              <a:rPr lang="en-US" dirty="0" err="1" smtClean="0"/>
              <a:t>Kjeller</a:t>
            </a:r>
            <a:r>
              <a:rPr lang="en-US" dirty="0" smtClean="0"/>
              <a:t>, Norway</a:t>
            </a:r>
            <a:endParaRPr lang="cs-CZ" dirty="0"/>
          </a:p>
          <a:p>
            <a:endParaRPr lang="cs-CZ" dirty="0"/>
          </a:p>
          <a:p>
            <a:r>
              <a:rPr lang="en-US" dirty="0" err="1" smtClean="0">
                <a:hlinkClick r:id="rId2"/>
              </a:rPr>
              <a:t>stradi</a:t>
            </a:r>
            <a:r>
              <a:rPr lang="cs-CZ" dirty="0" smtClean="0">
                <a:hlinkClick r:id="rId2"/>
              </a:rPr>
              <a:t>.</a:t>
            </a:r>
            <a:r>
              <a:rPr lang="en-US" dirty="0" err="1" smtClean="0">
                <a:hlinkClick r:id="rId2"/>
              </a:rPr>
              <a:t>utia.cas</a:t>
            </a:r>
            <a:r>
              <a:rPr lang="cs-CZ" dirty="0" smtClean="0">
                <a:hlinkClick r:id="rId2"/>
              </a:rPr>
              <a:t>.</a:t>
            </a:r>
            <a:r>
              <a:rPr lang="cs-CZ" dirty="0" err="1" smtClean="0">
                <a:hlinkClick r:id="rId2"/>
              </a:rPr>
              <a:t>cz</a:t>
            </a:r>
            <a:endParaRPr lang="cs-CZ" dirty="0"/>
          </a:p>
          <a:p>
            <a:r>
              <a:rPr lang="en-US" dirty="0" err="1" smtClean="0">
                <a:hlinkClick r:id="rId3"/>
              </a:rPr>
              <a:t>smidl</a:t>
            </a:r>
            <a:r>
              <a:rPr lang="cs-CZ" dirty="0" smtClean="0">
                <a:hlinkClick r:id="rId3"/>
              </a:rPr>
              <a:t>@</a:t>
            </a:r>
            <a:r>
              <a:rPr lang="en-US" dirty="0" err="1" smtClean="0">
                <a:hlinkClick r:id="rId3"/>
              </a:rPr>
              <a:t>utia.cas</a:t>
            </a:r>
            <a:r>
              <a:rPr lang="cs-CZ" dirty="0" smtClean="0">
                <a:hlinkClick r:id="rId3"/>
              </a:rPr>
              <a:t>.</a:t>
            </a:r>
            <a:r>
              <a:rPr lang="cs-CZ" dirty="0" err="1" smtClean="0">
                <a:hlinkClick r:id="rId3"/>
              </a:rPr>
              <a:t>cz</a:t>
            </a:r>
            <a:endParaRPr lang="cs-CZ" dirty="0"/>
          </a:p>
          <a:p>
            <a:endParaRPr lang="cs-CZ" dirty="0"/>
          </a:p>
        </p:txBody>
      </p:sp>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575050" y="1538602"/>
            <a:ext cx="5111750" cy="4461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5456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5400600" cy="1080120"/>
          </a:xfrm>
        </p:spPr>
        <p:txBody>
          <a:bodyPr/>
          <a:lstStyle/>
          <a:p>
            <a:r>
              <a:rPr lang="cs-CZ" dirty="0" err="1" smtClean="0"/>
              <a:t>Why</a:t>
            </a:r>
            <a:r>
              <a:rPr lang="cs-CZ" dirty="0" smtClean="0"/>
              <a:t> </a:t>
            </a:r>
            <a:r>
              <a:rPr lang="cs-CZ" dirty="0" err="1" smtClean="0"/>
              <a:t>is</a:t>
            </a:r>
            <a:r>
              <a:rPr lang="cs-CZ" dirty="0" smtClean="0"/>
              <a:t> </a:t>
            </a:r>
            <a:r>
              <a:rPr lang="cs-CZ" dirty="0" err="1" smtClean="0"/>
              <a:t>project</a:t>
            </a:r>
            <a:r>
              <a:rPr lang="cs-CZ" dirty="0" smtClean="0"/>
              <a:t> </a:t>
            </a:r>
            <a:r>
              <a:rPr lang="cs-CZ" dirty="0" err="1" smtClean="0"/>
              <a:t>needed</a:t>
            </a:r>
            <a:r>
              <a:rPr lang="cs-CZ" dirty="0" smtClean="0"/>
              <a:t>?</a:t>
            </a:r>
            <a:r>
              <a:rPr lang="en-US" dirty="0" smtClean="0"/>
              <a:t> </a:t>
            </a:r>
            <a:endParaRPr lang="cs-CZ" dirty="0"/>
          </a:p>
        </p:txBody>
      </p:sp>
      <p:sp>
        <p:nvSpPr>
          <p:cNvPr id="3" name="Zástupný symbol pro obsah 2"/>
          <p:cNvSpPr>
            <a:spLocks noGrp="1"/>
          </p:cNvSpPr>
          <p:nvPr>
            <p:ph idx="1"/>
          </p:nvPr>
        </p:nvSpPr>
        <p:spPr>
          <a:xfrm>
            <a:off x="395536" y="1600200"/>
            <a:ext cx="8291264" cy="4525963"/>
          </a:xfrm>
        </p:spPr>
        <p:txBody>
          <a:bodyPr>
            <a:normAutofit lnSpcReduction="10000"/>
          </a:bodyPr>
          <a:lstStyle/>
          <a:p>
            <a:pPr marL="285750" indent="-285750" algn="just">
              <a:buFont typeface="Arial" panose="020B0604020202020204" pitchFamily="34" charset="0"/>
              <a:buChar char="•"/>
            </a:pPr>
            <a:r>
              <a:rPr lang="en-US" sz="2400" dirty="0" smtClean="0"/>
              <a:t>In the fall of 2011</a:t>
            </a:r>
            <a:r>
              <a:rPr lang="en-US" sz="2400" dirty="0"/>
              <a:t>, low concentration of I-131 was detected in the atmosphere by the European Trace Survey Stations Network for Monitoring Airborne Radioactivity (Ro5</a:t>
            </a:r>
            <a:r>
              <a:rPr lang="en-US" sz="2400" dirty="0" smtClean="0"/>
              <a:t>)</a:t>
            </a:r>
          </a:p>
          <a:p>
            <a:pPr marL="285750" indent="-285750" algn="just">
              <a:buFont typeface="Arial" panose="020B0604020202020204" pitchFamily="34" charset="0"/>
              <a:buChar char="•"/>
            </a:pPr>
            <a:r>
              <a:rPr lang="en-US" sz="2400" dirty="0" smtClean="0"/>
              <a:t>After detection in Austria, Czech Republic and other countries followed.</a:t>
            </a:r>
          </a:p>
          <a:p>
            <a:pPr marL="285750" indent="-285750" algn="just">
              <a:buFont typeface="Arial" panose="020B0604020202020204" pitchFamily="34" charset="0"/>
              <a:buChar char="•"/>
            </a:pPr>
            <a:endParaRPr lang="en-US" sz="2400" dirty="0" smtClean="0"/>
          </a:p>
          <a:p>
            <a:pPr marL="285750" indent="-285750" algn="just">
              <a:buFont typeface="Arial" panose="020B0604020202020204" pitchFamily="34" charset="0"/>
              <a:buChar char="•"/>
            </a:pPr>
            <a:r>
              <a:rPr lang="en-US" sz="2400" dirty="0" smtClean="0"/>
              <a:t>What happened?</a:t>
            </a:r>
          </a:p>
          <a:p>
            <a:pPr marL="285750" indent="-285750" algn="just">
              <a:buFont typeface="Arial" panose="020B0604020202020204" pitchFamily="34" charset="0"/>
              <a:buChar char="•"/>
            </a:pPr>
            <a:r>
              <a:rPr lang="en-US" sz="2400" dirty="0" smtClean="0"/>
              <a:t>Is it serious?</a:t>
            </a:r>
          </a:p>
          <a:p>
            <a:pPr marL="285750" indent="-285750" algn="just">
              <a:buFont typeface="Arial" panose="020B0604020202020204" pitchFamily="34" charset="0"/>
              <a:buChar char="•"/>
            </a:pPr>
            <a:r>
              <a:rPr lang="en-US" sz="2400" dirty="0" smtClean="0"/>
              <a:t>What will be the consequences</a:t>
            </a:r>
            <a:r>
              <a:rPr lang="en-US" sz="2400" dirty="0" smtClean="0"/>
              <a:t>?</a:t>
            </a:r>
          </a:p>
          <a:p>
            <a:pPr marL="285750" indent="-285750" algn="just">
              <a:buFont typeface="Arial" panose="020B0604020202020204" pitchFamily="34" charset="0"/>
              <a:buChar char="•"/>
            </a:pPr>
            <a:endParaRPr lang="en-US" sz="2400" dirty="0"/>
          </a:p>
          <a:p>
            <a:pPr marL="342900" indent="-342900" algn="just">
              <a:buFont typeface="Wingdings" charset="2"/>
              <a:buChar char="Ø"/>
            </a:pPr>
            <a:r>
              <a:rPr lang="en-US" sz="2400" dirty="0" smtClean="0">
                <a:solidFill>
                  <a:srgbClr val="FF0000"/>
                </a:solidFill>
              </a:rPr>
              <a:t>Chernobyl &amp; Fukushima??</a:t>
            </a:r>
            <a:endParaRPr lang="en-US" sz="2400" dirty="0" smtClean="0">
              <a:solidFill>
                <a:srgbClr val="FF0000"/>
              </a:solidFill>
            </a:endParaRPr>
          </a:p>
          <a:p>
            <a:pPr marL="285750" indent="-285750" algn="just">
              <a:buFont typeface="Arial" panose="020B0604020202020204" pitchFamily="34" charset="0"/>
              <a:buChar char="•"/>
            </a:pPr>
            <a:endParaRPr lang="cs-CZ"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3573016"/>
            <a:ext cx="3721368" cy="2967445"/>
          </a:xfrm>
          <a:prstGeom prst="rect">
            <a:avLst/>
          </a:prstGeom>
        </p:spPr>
      </p:pic>
    </p:spTree>
    <p:extLst>
      <p:ext uri="{BB962C8B-B14F-4D97-AF65-F5344CB8AC3E}">
        <p14:creationId xmlns:p14="http://schemas.microsoft.com/office/powerpoint/2010/main" val="42405906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0"/>
            <a:ext cx="5400600" cy="1080120"/>
          </a:xfrm>
        </p:spPr>
        <p:txBody>
          <a:bodyPr>
            <a:normAutofit fontScale="90000"/>
          </a:bodyPr>
          <a:lstStyle/>
          <a:p>
            <a:r>
              <a:rPr lang="cs-CZ" dirty="0" err="1" smtClean="0"/>
              <a:t>What</a:t>
            </a:r>
            <a:r>
              <a:rPr lang="cs-CZ" dirty="0" smtClean="0"/>
              <a:t> are </a:t>
            </a:r>
            <a:r>
              <a:rPr lang="cs-CZ" dirty="0" err="1" smtClean="0"/>
              <a:t>the</a:t>
            </a:r>
            <a:r>
              <a:rPr lang="cs-CZ" dirty="0" smtClean="0"/>
              <a:t> </a:t>
            </a:r>
            <a:r>
              <a:rPr lang="cs-CZ" dirty="0" err="1" smtClean="0"/>
              <a:t>project‘s</a:t>
            </a:r>
            <a:r>
              <a:rPr lang="cs-CZ" dirty="0" smtClean="0"/>
              <a:t> </a:t>
            </a:r>
            <a:r>
              <a:rPr lang="cs-CZ" dirty="0" err="1" smtClean="0"/>
              <a:t>objectives</a:t>
            </a:r>
            <a:r>
              <a:rPr lang="cs-CZ" dirty="0" smtClean="0"/>
              <a:t>?</a:t>
            </a:r>
            <a:endParaRPr lang="cs-CZ" dirty="0"/>
          </a:p>
        </p:txBody>
      </p:sp>
      <p:sp>
        <p:nvSpPr>
          <p:cNvPr id="3" name="Zástupný symbol pro obsah 2"/>
          <p:cNvSpPr>
            <a:spLocks noGrp="1"/>
          </p:cNvSpPr>
          <p:nvPr>
            <p:ph idx="1"/>
          </p:nvPr>
        </p:nvSpPr>
        <p:spPr/>
        <p:txBody>
          <a:bodyPr>
            <a:normAutofit/>
          </a:bodyPr>
          <a:lstStyle/>
          <a:p>
            <a:pPr marL="342900" indent="-342900">
              <a:buFont typeface="Arial" panose="020B0604020202020204" pitchFamily="34" charset="0"/>
              <a:buChar char="•"/>
            </a:pPr>
            <a:r>
              <a:rPr lang="en-US" sz="2400" dirty="0" smtClean="0"/>
              <a:t>Develop methods of source term determination (when a how much of radiation was released) from a wide range of measurement types: concentrations, gamma dose, deposition.</a:t>
            </a:r>
          </a:p>
          <a:p>
            <a:pPr marL="342900" indent="-342900">
              <a:buFont typeface="Arial" panose="020B0604020202020204" pitchFamily="34" charset="0"/>
              <a:buChar char="•"/>
            </a:pPr>
            <a:r>
              <a:rPr lang="en-US" sz="2400" dirty="0" smtClean="0"/>
              <a:t>Develop statistical methods for quantification of uncertainty and elimination of tuning parameters.</a:t>
            </a:r>
          </a:p>
          <a:p>
            <a:pPr marL="342900" indent="-342900">
              <a:buFont typeface="Arial" panose="020B0604020202020204" pitchFamily="34" charset="0"/>
              <a:buChar char="•"/>
            </a:pPr>
            <a:r>
              <a:rPr lang="en-US" sz="2400" dirty="0" smtClean="0"/>
              <a:t>Test on existing data from tracer experiments, and collect new information for reevaluation of events (e.g. Chernobyl, Fukushima).</a:t>
            </a:r>
          </a:p>
          <a:p>
            <a:pPr marL="342900" indent="-342900">
              <a:buFont typeface="Arial" panose="020B0604020202020204" pitchFamily="34" charset="0"/>
              <a:buChar char="•"/>
            </a:pPr>
            <a:r>
              <a:rPr lang="en-US" sz="2400" dirty="0" smtClean="0"/>
              <a:t>Test the methods on different type of data, such as volcanic </a:t>
            </a:r>
            <a:r>
              <a:rPr lang="en-US" sz="2400" dirty="0"/>
              <a:t>ash (</a:t>
            </a:r>
            <a:r>
              <a:rPr lang="en-US" sz="2400" dirty="0" err="1" smtClean="0"/>
              <a:t>Eyjafjallajökull</a:t>
            </a:r>
            <a:r>
              <a:rPr lang="en-US" sz="2400" dirty="0" smtClean="0"/>
              <a:t>, Iceland, 2010).</a:t>
            </a:r>
          </a:p>
          <a:p>
            <a:pPr marL="342900" indent="-342900">
              <a:buFont typeface="Arial" panose="020B0604020202020204" pitchFamily="34" charset="0"/>
              <a:buChar char="•"/>
            </a:pPr>
            <a:endParaRPr lang="cs-CZ" sz="2400" dirty="0"/>
          </a:p>
        </p:txBody>
      </p:sp>
    </p:spTree>
    <p:extLst>
      <p:ext uri="{BB962C8B-B14F-4D97-AF65-F5344CB8AC3E}">
        <p14:creationId xmlns:p14="http://schemas.microsoft.com/office/powerpoint/2010/main" val="2412166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smtClean="0"/>
              <a:t>What</a:t>
            </a:r>
            <a:r>
              <a:rPr lang="cs-CZ" dirty="0" smtClean="0"/>
              <a:t> </a:t>
            </a:r>
            <a:r>
              <a:rPr lang="cs-CZ" dirty="0" err="1" smtClean="0"/>
              <a:t>is</a:t>
            </a:r>
            <a:r>
              <a:rPr lang="cs-CZ" dirty="0" smtClean="0"/>
              <a:t> </a:t>
            </a:r>
            <a:r>
              <a:rPr lang="cs-CZ" dirty="0" err="1" smtClean="0"/>
              <a:t>the</a:t>
            </a:r>
            <a:r>
              <a:rPr lang="cs-CZ" dirty="0" smtClean="0"/>
              <a:t> </a:t>
            </a:r>
            <a:r>
              <a:rPr lang="cs-CZ" dirty="0" err="1" smtClean="0"/>
              <a:t>project</a:t>
            </a:r>
            <a:r>
              <a:rPr lang="cs-CZ" dirty="0" smtClean="0"/>
              <a:t> </a:t>
            </a:r>
            <a:r>
              <a:rPr lang="cs-CZ" dirty="0" err="1" smtClean="0"/>
              <a:t>expected</a:t>
            </a:r>
            <a:r>
              <a:rPr lang="cs-CZ" dirty="0" smtClean="0"/>
              <a:t> to </a:t>
            </a:r>
            <a:r>
              <a:rPr lang="cs-CZ" dirty="0" err="1" smtClean="0"/>
              <a:t>achieve</a:t>
            </a:r>
            <a:r>
              <a:rPr lang="cs-CZ" dirty="0" smtClean="0"/>
              <a:t>?</a:t>
            </a:r>
            <a:endParaRPr lang="cs-CZ" dirty="0"/>
          </a:p>
        </p:txBody>
      </p:sp>
      <p:sp>
        <p:nvSpPr>
          <p:cNvPr id="3" name="Zástupný symbol pro obsah 2"/>
          <p:cNvSpPr>
            <a:spLocks noGrp="1"/>
          </p:cNvSpPr>
          <p:nvPr>
            <p:ph idx="1"/>
          </p:nvPr>
        </p:nvSpPr>
        <p:spPr/>
        <p:txBody>
          <a:bodyPr>
            <a:normAutofit/>
          </a:bodyPr>
          <a:lstStyle/>
          <a:p>
            <a:pPr marL="457200" indent="-457200">
              <a:buFont typeface="Arial" panose="020B0604020202020204" pitchFamily="34" charset="0"/>
              <a:buChar char="•"/>
            </a:pPr>
            <a:r>
              <a:rPr lang="en-US" sz="2400" dirty="0" smtClean="0"/>
              <a:t>New mathematical and statistical methods</a:t>
            </a:r>
          </a:p>
          <a:p>
            <a:pPr marL="1428750" lvl="1" indent="-457200">
              <a:buFont typeface="Arial" panose="020B0604020202020204" pitchFamily="34" charset="0"/>
              <a:buChar char="•"/>
            </a:pPr>
            <a:r>
              <a:rPr lang="en-US" sz="2000" dirty="0" smtClean="0"/>
              <a:t>Publication in mathematical and statistical journals</a:t>
            </a:r>
          </a:p>
          <a:p>
            <a:pPr marL="1428750" lvl="1" indent="-457200">
              <a:buFont typeface="Arial" panose="020B0604020202020204" pitchFamily="34" charset="0"/>
              <a:buChar char="•"/>
            </a:pPr>
            <a:r>
              <a:rPr lang="en-US" sz="2000" dirty="0" smtClean="0"/>
              <a:t>Publication of their application in environmental protection journals</a:t>
            </a:r>
          </a:p>
          <a:p>
            <a:pPr marL="457200" indent="-457200">
              <a:buFont typeface="Arial" panose="020B0604020202020204" pitchFamily="34" charset="0"/>
              <a:buChar char="•"/>
            </a:pPr>
            <a:r>
              <a:rPr lang="en-US" sz="2400" dirty="0" smtClean="0"/>
              <a:t>Re-analysis of historical release events in the light of new methods and new data.</a:t>
            </a:r>
          </a:p>
          <a:p>
            <a:pPr marL="457200" indent="-457200">
              <a:buFont typeface="Arial" panose="020B0604020202020204" pitchFamily="34" charset="0"/>
              <a:buChar char="•"/>
            </a:pPr>
            <a:r>
              <a:rPr lang="en-US" sz="2400" dirty="0" smtClean="0"/>
              <a:t>Software that can be used by other researchers and environment protection institutions:</a:t>
            </a:r>
          </a:p>
          <a:p>
            <a:pPr marL="1428750" lvl="1" indent="-457200">
              <a:buFont typeface="Arial" panose="020B0604020202020204" pitchFamily="34" charset="0"/>
              <a:buChar char="•"/>
            </a:pPr>
            <a:r>
              <a:rPr lang="en-US" sz="2000" dirty="0" smtClean="0"/>
              <a:t>Czech authorities (SÚRO, SÚJB), German (</a:t>
            </a:r>
            <a:r>
              <a:rPr lang="en-US" sz="2000" dirty="0" err="1" smtClean="0"/>
              <a:t>BfS</a:t>
            </a:r>
            <a:r>
              <a:rPr lang="en-US" sz="2000" dirty="0" smtClean="0"/>
              <a:t>), etc.</a:t>
            </a:r>
          </a:p>
          <a:p>
            <a:pPr marL="1428750" lvl="1" indent="-457200">
              <a:buFont typeface="Arial" panose="020B0604020202020204" pitchFamily="34" charset="0"/>
              <a:buChar char="•"/>
            </a:pPr>
            <a:r>
              <a:rPr lang="en-US" sz="2000" dirty="0" smtClean="0"/>
              <a:t>Volcanic ash committee,</a:t>
            </a:r>
          </a:p>
          <a:p>
            <a:pPr marL="1428750" lvl="1" indent="-457200">
              <a:buFont typeface="Arial" panose="020B0604020202020204" pitchFamily="34" charset="0"/>
              <a:buChar char="•"/>
            </a:pPr>
            <a:r>
              <a:rPr lang="en-GB" sz="2000" dirty="0"/>
              <a:t>Comprehensive Nuclear Test Ban Treaty </a:t>
            </a:r>
            <a:r>
              <a:rPr lang="en-GB" sz="2000" dirty="0" smtClean="0"/>
              <a:t>Organization (CTBTO)</a:t>
            </a:r>
            <a:endParaRPr lang="cs-CZ" sz="2000" dirty="0"/>
          </a:p>
        </p:txBody>
      </p:sp>
    </p:spTree>
    <p:extLst>
      <p:ext uri="{BB962C8B-B14F-4D97-AF65-F5344CB8AC3E}">
        <p14:creationId xmlns:p14="http://schemas.microsoft.com/office/powerpoint/2010/main" val="208001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smtClean="0"/>
              <a:t>How</a:t>
            </a:r>
            <a:r>
              <a:rPr lang="cs-CZ" dirty="0" smtClean="0"/>
              <a:t> are </a:t>
            </a:r>
            <a:r>
              <a:rPr lang="cs-CZ" dirty="0" err="1" smtClean="0"/>
              <a:t>you</a:t>
            </a:r>
            <a:r>
              <a:rPr lang="cs-CZ" dirty="0" smtClean="0"/>
              <a:t> </a:t>
            </a:r>
            <a:r>
              <a:rPr lang="cs-CZ" dirty="0" err="1" smtClean="0"/>
              <a:t>going</a:t>
            </a:r>
            <a:r>
              <a:rPr lang="cs-CZ" dirty="0" smtClean="0"/>
              <a:t> to </a:t>
            </a:r>
            <a:r>
              <a:rPr lang="cs-CZ" dirty="0" err="1" smtClean="0"/>
              <a:t>address</a:t>
            </a:r>
            <a:r>
              <a:rPr lang="cs-CZ" dirty="0" smtClean="0"/>
              <a:t> these </a:t>
            </a:r>
            <a:r>
              <a:rPr lang="cs-CZ" dirty="0" err="1" smtClean="0"/>
              <a:t>challenges</a:t>
            </a:r>
            <a:r>
              <a:rPr lang="cs-CZ" dirty="0" smtClean="0"/>
              <a:t>?</a:t>
            </a:r>
            <a:endParaRPr lang="cs-CZ" dirty="0"/>
          </a:p>
        </p:txBody>
      </p:sp>
      <mc:AlternateContent xmlns:mc="http://schemas.openxmlformats.org/markup-compatibility/2006" xmlns:a14="http://schemas.microsoft.com/office/drawing/2010/main">
        <mc:Choice Requires="a14">
          <p:sp>
            <p:nvSpPr>
              <p:cNvPr id="3" name="Zástupný symbol pro obsah 2"/>
              <p:cNvSpPr>
                <a:spLocks noGrp="1"/>
              </p:cNvSpPr>
              <p:nvPr>
                <p:ph idx="1"/>
              </p:nvPr>
            </p:nvSpPr>
            <p:spPr/>
            <p:txBody>
              <a:bodyPr>
                <a:normAutofit/>
              </a:bodyPr>
              <a:lstStyle/>
              <a:p>
                <a:r>
                  <a:rPr lang="en-US" sz="2400" u="sng" dirty="0" smtClean="0"/>
                  <a:t>1. Forward modeling – Atmospheric dispersion model (NILU)</a:t>
                </a:r>
              </a:p>
              <a:p>
                <a:r>
                  <a:rPr lang="en-US" sz="2000" dirty="0" smtClean="0"/>
                  <a:t>Calculates the spread of the radiation in the atmosphere.</a:t>
                </a:r>
              </a:p>
              <a:p>
                <a:r>
                  <a:rPr lang="en-GB" sz="2000" dirty="0"/>
                  <a:t>The model simulates the transport of tracers by calculating the trajectories of a multitude of virtual particles </a:t>
                </a:r>
                <a:endParaRPr lang="en-GB" sz="2000" dirty="0" smtClean="0"/>
              </a:p>
              <a:p>
                <a:pPr marL="342900" indent="-342900">
                  <a:buFont typeface="Arial" pitchFamily="34" charset="0"/>
                  <a:buChar char="•"/>
                </a:pPr>
                <a:r>
                  <a:rPr lang="en-GB" sz="2000" dirty="0" smtClean="0"/>
                  <a:t>using </a:t>
                </a:r>
                <a:r>
                  <a:rPr lang="en-GB" sz="2000" dirty="0"/>
                  <a:t>the resolved winds from global or regional meteorological </a:t>
                </a:r>
                <a:r>
                  <a:rPr lang="en-GB" sz="2000" dirty="0" smtClean="0"/>
                  <a:t>analyses</a:t>
                </a:r>
              </a:p>
              <a:p>
                <a:pPr marL="342900" indent="-342900">
                  <a:buFont typeface="Arial" pitchFamily="34" charset="0"/>
                  <a:buChar char="•"/>
                </a:pPr>
                <a:r>
                  <a:rPr lang="en-GB" sz="2000" dirty="0" smtClean="0"/>
                  <a:t>parameterizations </a:t>
                </a:r>
                <a:r>
                  <a:rPr lang="en-GB" sz="2000" dirty="0"/>
                  <a:t>for turbulence and </a:t>
                </a:r>
                <a:r>
                  <a:rPr lang="en-GB" sz="2000" dirty="0" smtClean="0"/>
                  <a:t>convection.</a:t>
                </a:r>
              </a:p>
              <a:p>
                <a:pPr marL="342900" indent="-342900">
                  <a:buFont typeface="Arial" pitchFamily="34" charset="0"/>
                  <a:buChar char="•"/>
                </a:pPr>
                <a:r>
                  <a:rPr lang="en-GB" sz="2000" dirty="0" smtClean="0"/>
                  <a:t>loss processes, dry </a:t>
                </a:r>
                <a:r>
                  <a:rPr lang="en-GB" sz="2000" dirty="0"/>
                  <a:t>and wet </a:t>
                </a:r>
                <a:r>
                  <a:rPr lang="en-GB" sz="2000" dirty="0" smtClean="0"/>
                  <a:t>deposition, gravitational settling</a:t>
                </a:r>
              </a:p>
              <a:p>
                <a:r>
                  <a:rPr lang="en-GB" sz="2000" dirty="0" smtClean="0"/>
                  <a:t>Result:</a:t>
                </a:r>
                <a:endParaRPr lang="en-US" sz="2000" b="0" dirty="0" smtClean="0"/>
              </a:p>
              <a:p>
                <a:pPr marL="342900" indent="-342900">
                  <a:buFont typeface="Arial" pitchFamily="34" charset="0"/>
                  <a:buChar char="•"/>
                </a:pPr>
                <a:r>
                  <a:rPr lang="en-US" sz="2000" b="0" dirty="0" smtClean="0"/>
                  <a:t> is the source term,</a:t>
                </a:r>
              </a:p>
              <a:p>
                <a:pPr marL="342900" indent="-342900">
                  <a:buFont typeface="Arial" pitchFamily="34" charset="0"/>
                  <a:buChar char="•"/>
                </a:pPr>
                <a:r>
                  <a:rPr lang="en-US" sz="2000" b="0" dirty="0" smtClean="0"/>
                  <a:t> are predicted measurements,</a:t>
                </a:r>
              </a:p>
              <a:p>
                <a:pPr marL="342900" indent="-342900">
                  <a:buFont typeface="Arial" pitchFamily="34" charset="0"/>
                  <a:buChar char="•"/>
                </a:pPr>
                <a:r>
                  <a:rPr lang="en-US" sz="2000" b="0" dirty="0" smtClean="0"/>
                  <a:t>is the linear projection of the model</a:t>
                </a:r>
              </a:p>
              <a:p>
                <a:pPr marL="342900" indent="-342900">
                  <a:buFont typeface="Arial" pitchFamily="34" charset="0"/>
                  <a:buChar char="•"/>
                </a:pPr>
                <a:endParaRPr lang="cs-CZ" sz="2000" dirty="0"/>
              </a:p>
            </p:txBody>
          </p:sp>
        </mc:Choice>
        <mc:Fallback xmlns="">
          <p:sp>
            <p:nvSpPr>
              <p:cNvPr id="3" name="Zástupný symbol pro obsah 2"/>
              <p:cNvSpPr>
                <a:spLocks noGrp="1" noRot="1" noChangeAspect="1" noMove="1" noResize="1" noEditPoints="1" noAdjustHandles="1" noChangeArrowheads="1" noChangeShapeType="1" noTextEdit="1"/>
              </p:cNvSpPr>
              <p:nvPr>
                <p:ph idx="1"/>
              </p:nvPr>
            </p:nvSpPr>
            <p:spPr>
              <a:blipFill rotWithShape="1">
                <a:blip r:embed="rId2"/>
                <a:stretch>
                  <a:fillRect l="-1111" t="-1078" r="-519"/>
                </a:stretch>
              </a:blipFill>
            </p:spPr>
            <p:txBody>
              <a:bodyPr/>
              <a:lstStyle/>
              <a:p>
                <a:r>
                  <a:rPr lang="en-US">
                    <a:noFill/>
                  </a:rPr>
                  <a:t> </a:t>
                </a:r>
              </a:p>
            </p:txBody>
          </p:sp>
        </mc:Fallback>
      </mc:AlternateContent>
    </p:spTree>
    <p:extLst>
      <p:ext uri="{BB962C8B-B14F-4D97-AF65-F5344CB8AC3E}">
        <p14:creationId xmlns:p14="http://schemas.microsoft.com/office/powerpoint/2010/main" val="3863063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smtClean="0"/>
              <a:t>How</a:t>
            </a:r>
            <a:r>
              <a:rPr lang="cs-CZ" dirty="0" smtClean="0"/>
              <a:t> are </a:t>
            </a:r>
            <a:r>
              <a:rPr lang="cs-CZ" dirty="0" err="1" smtClean="0"/>
              <a:t>you</a:t>
            </a:r>
            <a:r>
              <a:rPr lang="cs-CZ" dirty="0" smtClean="0"/>
              <a:t> </a:t>
            </a:r>
            <a:r>
              <a:rPr lang="cs-CZ" dirty="0" err="1" smtClean="0"/>
              <a:t>going</a:t>
            </a:r>
            <a:r>
              <a:rPr lang="cs-CZ" dirty="0" smtClean="0"/>
              <a:t> to </a:t>
            </a:r>
            <a:r>
              <a:rPr lang="cs-CZ" dirty="0" err="1" smtClean="0"/>
              <a:t>address</a:t>
            </a:r>
            <a:r>
              <a:rPr lang="cs-CZ" dirty="0" smtClean="0"/>
              <a:t> these </a:t>
            </a:r>
            <a:r>
              <a:rPr lang="cs-CZ" dirty="0" err="1" smtClean="0"/>
              <a:t>challenges</a:t>
            </a:r>
            <a:r>
              <a:rPr lang="cs-CZ" dirty="0" smtClean="0"/>
              <a:t>?</a:t>
            </a:r>
            <a:endParaRPr lang="cs-CZ" dirty="0"/>
          </a:p>
        </p:txBody>
      </p:sp>
      <mc:AlternateContent xmlns:mc="http://schemas.openxmlformats.org/markup-compatibility/2006" xmlns:a14="http://schemas.microsoft.com/office/drawing/2010/main">
        <mc:Choice Requires="a14">
          <p:sp>
            <p:nvSpPr>
              <p:cNvPr id="3" name="Zástupný symbol pro obsah 2"/>
              <p:cNvSpPr>
                <a:spLocks noGrp="1"/>
              </p:cNvSpPr>
              <p:nvPr>
                <p:ph idx="1"/>
              </p:nvPr>
            </p:nvSpPr>
            <p:spPr/>
            <p:txBody>
              <a:bodyPr>
                <a:normAutofit/>
              </a:bodyPr>
              <a:lstStyle/>
              <a:p>
                <a:r>
                  <a:rPr lang="en-US" sz="2400" u="sng" dirty="0" smtClean="0"/>
                  <a:t>2. Inverse modeling – statistical methods (ÚTIA)</a:t>
                </a:r>
              </a:p>
              <a:p>
                <a:r>
                  <a:rPr lang="en-US" sz="2000" dirty="0" smtClean="0"/>
                  <a:t>Naïve inversion of model  is  and will not work.</a:t>
                </a:r>
              </a:p>
              <a:p>
                <a:r>
                  <a:rPr lang="en-US" sz="2000" dirty="0" smtClean="0"/>
                  <a:t>Not enough information in data.</a:t>
                </a:r>
              </a:p>
              <a:p>
                <a:r>
                  <a:rPr lang="en-US" sz="2000" dirty="0" smtClean="0"/>
                  <a:t>We need to add information (regularization).</a:t>
                </a:r>
              </a:p>
              <a:p>
                <a:pPr marL="342900" indent="-342900">
                  <a:buFont typeface="Arial" pitchFamily="34" charset="0"/>
                  <a:buChar char="•"/>
                </a:pPr>
                <a:r>
                  <a:rPr lang="en-GB" sz="2000" dirty="0" smtClean="0"/>
                  <a:t>Adding too little information is insufficient,</a:t>
                </a:r>
              </a:p>
              <a:p>
                <a:pPr marL="342900" indent="-342900">
                  <a:buFont typeface="Arial" pitchFamily="34" charset="0"/>
                  <a:buChar char="•"/>
                </a:pPr>
                <a:r>
                  <a:rPr lang="en-GB" sz="2000" dirty="0" smtClean="0"/>
                  <a:t>Adding too much information may bias the result.</a:t>
                </a:r>
              </a:p>
              <a:p>
                <a:pPr marL="342900" indent="-342900">
                  <a:buFont typeface="Arial" pitchFamily="34" charset="0"/>
                  <a:buChar char="•"/>
                </a:pPr>
                <a:r>
                  <a:rPr lang="en-GB" sz="2000" dirty="0" smtClean="0"/>
                  <a:t>Finding the right balance is not trivial. Using structural priors.</a:t>
                </a:r>
              </a:p>
              <a:p>
                <a:r>
                  <a:rPr lang="en-GB" sz="2000" dirty="0" smtClean="0"/>
                  <a:t>Types of additional information:</a:t>
                </a:r>
              </a:p>
              <a:p>
                <a:pPr marL="342900" indent="-342900">
                  <a:buFont typeface="Arial" pitchFamily="34" charset="0"/>
                  <a:buChar char="•"/>
                </a:pPr>
                <a:r>
                  <a:rPr lang="en-GB" sz="2000" dirty="0" smtClean="0"/>
                  <a:t>Releases are sparse, smooth with abrupt changes,</a:t>
                </a:r>
              </a:p>
              <a:p>
                <a:pPr marL="342900" indent="-342900">
                  <a:buFont typeface="Arial" pitchFamily="34" charset="0"/>
                  <a:buChar char="•"/>
                </a:pPr>
                <a:r>
                  <a:rPr lang="en-GB" sz="2000" dirty="0" smtClean="0"/>
                  <a:t>We may know a range for ratios of unknowns, i.e. </a:t>
                </a:r>
              </a:p>
              <a:p>
                <a:pPr marL="342900" indent="-342900">
                  <a:buFont typeface="Arial" pitchFamily="34" charset="0"/>
                  <a:buChar char="•"/>
                </a:pPr>
                <a:r>
                  <a:rPr lang="en-GB" sz="2000" dirty="0" smtClean="0"/>
                  <a:t> </a:t>
                </a:r>
                <a:endParaRPr lang="cs-CZ" sz="2000" dirty="0"/>
              </a:p>
            </p:txBody>
          </p:sp>
        </mc:Choice>
        <mc:Fallback xmlns="">
          <p:sp>
            <p:nvSpPr>
              <p:cNvPr id="3" name="Zástupný symbol pro obsah 2"/>
              <p:cNvSpPr>
                <a:spLocks noGrp="1" noRot="1" noChangeAspect="1" noMove="1" noResize="1" noEditPoints="1" noAdjustHandles="1" noChangeArrowheads="1" noChangeShapeType="1" noTextEdit="1"/>
              </p:cNvSpPr>
              <p:nvPr>
                <p:ph idx="1"/>
              </p:nvPr>
            </p:nvSpPr>
            <p:spPr>
              <a:blipFill rotWithShape="1">
                <a:blip r:embed="rId2"/>
                <a:stretch>
                  <a:fillRect l="-1111" t="-1078"/>
                </a:stretch>
              </a:blipFill>
            </p:spPr>
            <p:txBody>
              <a:bodyPr/>
              <a:lstStyle/>
              <a:p>
                <a:r>
                  <a:rPr lang="en-US">
                    <a:noFill/>
                  </a:rPr>
                  <a:t> </a:t>
                </a:r>
              </a:p>
            </p:txBody>
          </p:sp>
        </mc:Fallback>
      </mc:AlternateContent>
    </p:spTree>
    <p:extLst>
      <p:ext uri="{BB962C8B-B14F-4D97-AF65-F5344CB8AC3E}">
        <p14:creationId xmlns:p14="http://schemas.microsoft.com/office/powerpoint/2010/main" val="4051474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err="1" smtClean="0"/>
              <a:t>Applications</a:t>
            </a:r>
            <a:endParaRPr lang="cs-CZ" dirty="0"/>
          </a:p>
        </p:txBody>
      </p:sp>
      <p:sp>
        <p:nvSpPr>
          <p:cNvPr id="3" name="Zástupný symbol pro obsah 2"/>
          <p:cNvSpPr>
            <a:spLocks noGrp="1"/>
          </p:cNvSpPr>
          <p:nvPr>
            <p:ph idx="1"/>
          </p:nvPr>
        </p:nvSpPr>
        <p:spPr/>
        <p:txBody>
          <a:bodyPr/>
          <a:lstStyle/>
          <a:p>
            <a:r>
              <a:rPr lang="en-US" sz="2400" u="sng" dirty="0" smtClean="0"/>
              <a:t>Tests </a:t>
            </a:r>
            <a:r>
              <a:rPr lang="en-US" sz="2400" u="sng" dirty="0" smtClean="0"/>
              <a:t>and validation of real dataset</a:t>
            </a:r>
          </a:p>
          <a:p>
            <a:endParaRPr lang="en-US" sz="2400" dirty="0" smtClean="0"/>
          </a:p>
          <a:p>
            <a:pPr marL="342900" indent="-342900">
              <a:buFont typeface="Arial" pitchFamily="34" charset="0"/>
              <a:buChar char="•"/>
            </a:pPr>
            <a:endParaRPr lang="en-US" sz="2400" dirty="0" smtClean="0"/>
          </a:p>
          <a:p>
            <a:pPr marL="342900" indent="-342900">
              <a:buFont typeface="Arial" pitchFamily="34" charset="0"/>
              <a:buChar char="•"/>
            </a:pPr>
            <a:endParaRPr lang="en-US" sz="2400" dirty="0" smtClean="0"/>
          </a:p>
          <a:p>
            <a:pPr marL="342900" indent="-342900">
              <a:buFont typeface="Arial" pitchFamily="34" charset="0"/>
              <a:buChar char="•"/>
            </a:pPr>
            <a:endParaRPr lang="en-US" sz="2400" dirty="0" smtClean="0"/>
          </a:p>
          <a:p>
            <a:pPr marL="342900" indent="-342900">
              <a:buFont typeface="Arial" pitchFamily="34" charset="0"/>
              <a:buChar char="•"/>
            </a:pPr>
            <a:endParaRPr lang="en-US" sz="24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830909"/>
            <a:ext cx="4140200" cy="35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ulka 6"/>
          <p:cNvGraphicFramePr>
            <a:graphicFrameLocks noGrp="1"/>
          </p:cNvGraphicFramePr>
          <p:nvPr>
            <p:extLst>
              <p:ext uri="{D42A27DB-BD31-4B8C-83A1-F6EECF244321}">
                <p14:modId xmlns:p14="http://schemas.microsoft.com/office/powerpoint/2010/main" val="2890412701"/>
              </p:ext>
            </p:extLst>
          </p:nvPr>
        </p:nvGraphicFramePr>
        <p:xfrm>
          <a:off x="539552" y="2060848"/>
          <a:ext cx="8136904" cy="640080"/>
        </p:xfrm>
        <a:graphic>
          <a:graphicData uri="http://schemas.openxmlformats.org/drawingml/2006/table">
            <a:tbl>
              <a:tblPr firstRow="1" bandRow="1">
                <a:tableStyleId>{5C22544A-7EE6-4342-B048-85BDC9FD1C3A}</a:tableStyleId>
              </a:tblPr>
              <a:tblGrid>
                <a:gridCol w="4068452"/>
                <a:gridCol w="4068452"/>
              </a:tblGrid>
              <a:tr h="5040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The European tracer experiment,</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I131 release from 2011</a:t>
                      </a:r>
                    </a:p>
                    <a:p>
                      <a:endParaRPr lang="en-US" dirty="0"/>
                    </a:p>
                  </a:txBody>
                  <a:tcPr/>
                </a:tc>
              </a:tr>
            </a:tbl>
          </a:graphicData>
        </a:graphic>
      </p:graphicFrame>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1" y="2780927"/>
            <a:ext cx="3643851" cy="3550419"/>
          </a:xfrm>
          <a:prstGeom prst="rect">
            <a:avLst/>
          </a:prstGeom>
        </p:spPr>
      </p:pic>
    </p:spTree>
    <p:extLst>
      <p:ext uri="{BB962C8B-B14F-4D97-AF65-F5344CB8AC3E}">
        <p14:creationId xmlns:p14="http://schemas.microsoft.com/office/powerpoint/2010/main" val="1599890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88640"/>
            <a:ext cx="5544616" cy="1080120"/>
          </a:xfrm>
        </p:spPr>
        <p:txBody>
          <a:bodyPr>
            <a:normAutofit/>
          </a:bodyPr>
          <a:lstStyle/>
          <a:p>
            <a:r>
              <a:rPr lang="en-US" dirty="0" smtClean="0"/>
              <a:t>Applications (Chernobyl)</a:t>
            </a:r>
            <a:endParaRPr lang="cs-CZ" dirty="0"/>
          </a:p>
        </p:txBody>
      </p:sp>
      <p:pic>
        <p:nvPicPr>
          <p:cNvPr id="6" name="Content Placeholder 4" descr="ERA40-DEP.gif"/>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t="-15174" b="-15174"/>
          <a:stretch>
            <a:fillRect/>
          </a:stretch>
        </p:blipFill>
        <p:spPr>
          <a:xfrm>
            <a:off x="4475881" y="1844824"/>
            <a:ext cx="4656045" cy="4551806"/>
          </a:xfrm>
          <a:prstGeom prst="rect">
            <a:avLst/>
          </a:prstGeom>
        </p:spPr>
      </p:pic>
      <p:sp>
        <p:nvSpPr>
          <p:cNvPr id="7" name="Text Placeholder 6"/>
          <p:cNvSpPr txBox="1">
            <a:spLocks/>
          </p:cNvSpPr>
          <p:nvPr/>
        </p:nvSpPr>
        <p:spPr>
          <a:xfrm>
            <a:off x="812230" y="1537468"/>
            <a:ext cx="4040188" cy="63976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971550" indent="-514350" algn="l" defTabSz="914400" rtl="0" eaLnBrk="1" latinLnBrk="0" hangingPunct="1">
              <a:spcBef>
                <a:spcPct val="20000"/>
              </a:spcBef>
              <a:buFont typeface="+mj-lt"/>
              <a:buAutoNum type="arabicParenR"/>
              <a:defRPr sz="2800" kern="1200">
                <a:solidFill>
                  <a:schemeClr val="tx1"/>
                </a:solidFill>
                <a:latin typeface="+mn-lt"/>
                <a:ea typeface="+mn-ea"/>
                <a:cs typeface="+mn-cs"/>
              </a:defRPr>
            </a:lvl2pPr>
            <a:lvl3pPr marL="1371600" indent="-457200" algn="l" defTabSz="914400" rtl="0" eaLnBrk="1" latinLnBrk="0" hangingPunct="1">
              <a:spcBef>
                <a:spcPct val="20000"/>
              </a:spcBef>
              <a:buFont typeface="+mj-lt"/>
              <a:buAutoNum type="alphaLcParenR"/>
              <a:defRPr sz="2400" kern="1200">
                <a:solidFill>
                  <a:schemeClr val="tx1"/>
                </a:solidFill>
                <a:latin typeface="+mn-lt"/>
                <a:ea typeface="+mn-ea"/>
                <a:cs typeface="+mn-cs"/>
              </a:defRPr>
            </a:lvl3pPr>
            <a:lvl4pPr marL="17145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1717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t>Activity concentration</a:t>
            </a:r>
            <a:endParaRPr lang="en-US" sz="2400" dirty="0"/>
          </a:p>
        </p:txBody>
      </p:sp>
      <p:sp>
        <p:nvSpPr>
          <p:cNvPr id="8" name="Text Placeholder 8"/>
          <p:cNvSpPr txBox="1">
            <a:spLocks/>
          </p:cNvSpPr>
          <p:nvPr/>
        </p:nvSpPr>
        <p:spPr>
          <a:xfrm>
            <a:off x="5000055" y="1537468"/>
            <a:ext cx="4041775" cy="63976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t>Accumulated deposition</a:t>
            </a:r>
            <a:endParaRPr lang="en-US" sz="2400" dirty="0"/>
          </a:p>
        </p:txBody>
      </p:sp>
      <p:pic>
        <p:nvPicPr>
          <p:cNvPr id="9" name="Content Placeholder 3" descr="ERA40-ACT.gif"/>
          <p:cNvPicPr>
            <a:picLocks noGrp="1" noChangeAspect="1"/>
          </p:cNvPicPr>
          <p:nvPr>
            <p:ph sz="half" idx="4294967295"/>
          </p:nvPr>
        </p:nvPicPr>
        <p:blipFill>
          <a:blip r:embed="rId3">
            <a:extLst>
              <a:ext uri="{28A0092B-C50C-407E-A947-70E740481C1C}">
                <a14:useLocalDpi xmlns:a14="http://schemas.microsoft.com/office/drawing/2010/main" val="0"/>
              </a:ext>
            </a:extLst>
          </a:blip>
          <a:srcRect t="-15200" b="-15200"/>
          <a:stretch>
            <a:fillRect/>
          </a:stretch>
        </p:blipFill>
        <p:spPr>
          <a:xfrm>
            <a:off x="33893" y="1901530"/>
            <a:ext cx="4654217" cy="4551806"/>
          </a:xfrm>
          <a:prstGeom prst="rect">
            <a:avLst/>
          </a:prstGeom>
        </p:spPr>
      </p:pic>
    </p:spTree>
    <p:extLst>
      <p:ext uri="{BB962C8B-B14F-4D97-AF65-F5344CB8AC3E}">
        <p14:creationId xmlns:p14="http://schemas.microsoft.com/office/powerpoint/2010/main" val="111869575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motif makeover">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894</TotalTime>
  <Words>2343</Words>
  <Application>Microsoft Macintosh PowerPoint</Application>
  <PresentationFormat>On-screen Show (4:3)</PresentationFormat>
  <Paragraphs>238</Paragraphs>
  <Slides>29</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motif makeover</vt:lpstr>
      <vt:lpstr>Document</vt:lpstr>
      <vt:lpstr>Source-Term Determination of Radionuclide Releases by Inverse  Atmospheric Dispersion Modelling (STRADI)</vt:lpstr>
      <vt:lpstr>Project consortium</vt:lpstr>
      <vt:lpstr>Why is project needed? </vt:lpstr>
      <vt:lpstr>What are the project‘s objectives?</vt:lpstr>
      <vt:lpstr>What is the project expected to achieve?</vt:lpstr>
      <vt:lpstr>How are you going to address these challenges?</vt:lpstr>
      <vt:lpstr>How are you going to address these challenges?</vt:lpstr>
      <vt:lpstr>Applications</vt:lpstr>
      <vt:lpstr>Applications (Chernobyl)</vt:lpstr>
      <vt:lpstr>Applications (a. data rescue)</vt:lpstr>
      <vt:lpstr>Applications (a. data rescue)</vt:lpstr>
      <vt:lpstr>Applications (a. data rescue)</vt:lpstr>
      <vt:lpstr>Applications (a. data rescue)</vt:lpstr>
      <vt:lpstr>Applications (b. source-term)</vt:lpstr>
      <vt:lpstr>Applications (b. source-term)</vt:lpstr>
      <vt:lpstr>Applications (b. source-term)</vt:lpstr>
      <vt:lpstr>Applications (c. 2015 fires)</vt:lpstr>
      <vt:lpstr>Applications (c. 2015 fires)</vt:lpstr>
      <vt:lpstr>Applications (c. 2015 fires)</vt:lpstr>
      <vt:lpstr>Applications (c. 2015 fires)</vt:lpstr>
      <vt:lpstr>Applications (c. 2015 fires)</vt:lpstr>
      <vt:lpstr>Applications (c. 2015 fires)</vt:lpstr>
      <vt:lpstr>Applications (c. 2015 fires)</vt:lpstr>
      <vt:lpstr>Applications (c. 2015 fires)</vt:lpstr>
      <vt:lpstr>Applications (c. 2015 fires)</vt:lpstr>
      <vt:lpstr>Applications (c. 2015 fires)</vt:lpstr>
      <vt:lpstr>Applications (c. 2015 fires)</vt:lpstr>
      <vt:lpstr>Who is going to benefit from the project?</vt:lpstr>
      <vt:lpstr>Thank you very much! Tusen takk!</vt:lpstr>
    </vt:vector>
  </TitlesOfParts>
  <Company>MSMT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Klánová Jana</dc:creator>
  <cp:lastModifiedBy>Nikolaos Evangeliou</cp:lastModifiedBy>
  <cp:revision>32</cp:revision>
  <cp:lastPrinted>2016-08-23T11:57:21Z</cp:lastPrinted>
  <dcterms:created xsi:type="dcterms:W3CDTF">2016-08-23T11:37:15Z</dcterms:created>
  <dcterms:modified xsi:type="dcterms:W3CDTF">2016-11-02T13:40:52Z</dcterms:modified>
</cp:coreProperties>
</file>